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sldIdLst>
    <p:sldId id="256" r:id="rId2"/>
    <p:sldId id="258" r:id="rId3"/>
    <p:sldId id="420" r:id="rId4"/>
    <p:sldId id="395" r:id="rId5"/>
    <p:sldId id="409" r:id="rId6"/>
    <p:sldId id="414" r:id="rId7"/>
    <p:sldId id="410" r:id="rId8"/>
    <p:sldId id="411" r:id="rId9"/>
    <p:sldId id="412" r:id="rId10"/>
    <p:sldId id="413" r:id="rId11"/>
    <p:sldId id="433" r:id="rId12"/>
    <p:sldId id="427" r:id="rId13"/>
    <p:sldId id="408" r:id="rId14"/>
    <p:sldId id="434" r:id="rId15"/>
    <p:sldId id="438" r:id="rId16"/>
    <p:sldId id="436" r:id="rId17"/>
    <p:sldId id="437" r:id="rId18"/>
    <p:sldId id="418" r:id="rId19"/>
    <p:sldId id="422" r:id="rId20"/>
    <p:sldId id="428" r:id="rId21"/>
    <p:sldId id="432" r:id="rId22"/>
    <p:sldId id="439" r:id="rId23"/>
    <p:sldId id="443" r:id="rId24"/>
    <p:sldId id="421" r:id="rId25"/>
    <p:sldId id="444" r:id="rId26"/>
    <p:sldId id="446" r:id="rId27"/>
    <p:sldId id="448" r:id="rId28"/>
    <p:sldId id="447" r:id="rId29"/>
    <p:sldId id="407" r:id="rId30"/>
    <p:sldId id="419" r:id="rId31"/>
    <p:sldId id="384" r:id="rId32"/>
    <p:sldId id="440" r:id="rId33"/>
    <p:sldId id="441" r:id="rId34"/>
    <p:sldId id="442" r:id="rId35"/>
    <p:sldId id="429" r:id="rId36"/>
    <p:sldId id="430" r:id="rId37"/>
    <p:sldId id="431" r:id="rId38"/>
    <p:sldId id="317" r:id="rId39"/>
  </p:sldIdLst>
  <p:sldSz cx="9144000" cy="5143500" type="screen16x9"/>
  <p:notesSz cx="6858000" cy="9144000"/>
  <p:defaultTextStyle>
    <a:lvl1pPr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1pPr>
    <a:lvl2pPr indent="4572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2pPr>
    <a:lvl3pPr indent="9144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3pPr>
    <a:lvl4pPr indent="13716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4pPr>
    <a:lvl5pPr indent="18288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5pPr>
    <a:lvl6pPr indent="22860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6pPr>
    <a:lvl7pPr indent="27432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7pPr>
    <a:lvl8pPr indent="32004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8pPr>
    <a:lvl9pPr indent="36576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99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928A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D4D4D"/>
              </a:solidFill>
              <a:prstDash val="solid"/>
              <a:round/>
            </a:ln>
          </a:top>
          <a:bottom>
            <a:ln w="254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D4D4D"/>
              </a:solidFill>
              <a:prstDash val="solid"/>
              <a:round/>
            </a:ln>
          </a:top>
          <a:bottom>
            <a:ln w="254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928A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BD9"/>
          </a:solidFill>
        </a:fill>
      </a:tcStyle>
    </a:wholeTbl>
    <a:band2H>
      <a:tcTxStyle/>
      <a:tcStyle>
        <a:tcBdr/>
        <a:fill>
          <a:solidFill>
            <a:srgbClr val="E7EEED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3928A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3928A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3928A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AD6CD"/>
          </a:solidFill>
        </a:fill>
      </a:tcStyle>
    </a:wholeTbl>
    <a:band2H>
      <a:tcTxStyle/>
      <a:tcStyle>
        <a:tcBdr/>
        <a:fill>
          <a:solidFill>
            <a:srgbClr val="FCECE7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7C3A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7C3A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7C3A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D1DA"/>
          </a:solidFill>
        </a:fill>
      </a:tcStyle>
    </a:wholeTbl>
    <a:band2H>
      <a:tcTxStyle/>
      <a:tcStyle>
        <a:tcBdr/>
        <a:fill>
          <a:solidFill>
            <a:srgbClr val="EBE9ED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05D8B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05D8B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05D8B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CFCF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D4D4D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D4D4D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D4D4D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4D4D4D"/>
              </a:solidFill>
              <a:prstDash val="solid"/>
              <a:round/>
            </a:ln>
          </a:left>
          <a:right>
            <a:ln w="12700" cap="flat">
              <a:solidFill>
                <a:srgbClr val="4D4D4D"/>
              </a:solidFill>
              <a:prstDash val="solid"/>
              <a:round/>
            </a:ln>
          </a:right>
          <a:top>
            <a:ln w="12700" cap="flat">
              <a:solidFill>
                <a:srgbClr val="4D4D4D"/>
              </a:solidFill>
              <a:prstDash val="solid"/>
              <a:round/>
            </a:ln>
          </a:top>
          <a:bottom>
            <a:ln w="127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solidFill>
                <a:srgbClr val="4D4D4D"/>
              </a:solidFill>
              <a:prstDash val="solid"/>
              <a:round/>
            </a:ln>
          </a:insideH>
          <a:insideV>
            <a:ln w="12700" cap="flat">
              <a:solidFill>
                <a:srgbClr val="4D4D4D"/>
              </a:solidFill>
              <a:prstDash val="solid"/>
              <a:round/>
            </a:ln>
          </a:insideV>
        </a:tcBdr>
        <a:fill>
          <a:solidFill>
            <a:srgbClr val="4D4D4D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4D4D4D"/>
              </a:solidFill>
              <a:prstDash val="solid"/>
              <a:round/>
            </a:ln>
          </a:left>
          <a:right>
            <a:ln w="12700" cap="flat">
              <a:solidFill>
                <a:srgbClr val="4D4D4D"/>
              </a:solidFill>
              <a:prstDash val="solid"/>
              <a:round/>
            </a:ln>
          </a:right>
          <a:top>
            <a:ln w="12700" cap="flat">
              <a:solidFill>
                <a:srgbClr val="4D4D4D"/>
              </a:solidFill>
              <a:prstDash val="solid"/>
              <a:round/>
            </a:ln>
          </a:top>
          <a:bottom>
            <a:ln w="127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solidFill>
                <a:srgbClr val="4D4D4D"/>
              </a:solidFill>
              <a:prstDash val="solid"/>
              <a:round/>
            </a:ln>
          </a:insideH>
          <a:insideV>
            <a:ln w="12700" cap="flat">
              <a:solidFill>
                <a:srgbClr val="4D4D4D"/>
              </a:solidFill>
              <a:prstDash val="solid"/>
              <a:round/>
            </a:ln>
          </a:insideV>
        </a:tcBdr>
        <a:fill>
          <a:solidFill>
            <a:srgbClr val="4D4D4D">
              <a:alpha val="20000"/>
            </a:srgbClr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4D4D4D"/>
              </a:solidFill>
              <a:prstDash val="solid"/>
              <a:round/>
            </a:ln>
          </a:left>
          <a:right>
            <a:ln w="12700" cap="flat">
              <a:solidFill>
                <a:srgbClr val="4D4D4D"/>
              </a:solidFill>
              <a:prstDash val="solid"/>
              <a:round/>
            </a:ln>
          </a:right>
          <a:top>
            <a:ln w="50800" cap="flat">
              <a:solidFill>
                <a:srgbClr val="4D4D4D"/>
              </a:solidFill>
              <a:prstDash val="solid"/>
              <a:round/>
            </a:ln>
          </a:top>
          <a:bottom>
            <a:ln w="127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solidFill>
                <a:srgbClr val="4D4D4D"/>
              </a:solidFill>
              <a:prstDash val="solid"/>
              <a:round/>
            </a:ln>
          </a:insideH>
          <a:insideV>
            <a:ln w="12700" cap="flat">
              <a:solidFill>
                <a:srgbClr val="4D4D4D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4D4D4D"/>
              </a:solidFill>
              <a:prstDash val="solid"/>
              <a:round/>
            </a:ln>
          </a:left>
          <a:right>
            <a:ln w="12700" cap="flat">
              <a:solidFill>
                <a:srgbClr val="4D4D4D"/>
              </a:solidFill>
              <a:prstDash val="solid"/>
              <a:round/>
            </a:ln>
          </a:right>
          <a:top>
            <a:ln w="12700" cap="flat">
              <a:solidFill>
                <a:srgbClr val="4D4D4D"/>
              </a:solidFill>
              <a:prstDash val="solid"/>
              <a:round/>
            </a:ln>
          </a:top>
          <a:bottom>
            <a:ln w="254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solidFill>
                <a:srgbClr val="4D4D4D"/>
              </a:solidFill>
              <a:prstDash val="solid"/>
              <a:round/>
            </a:ln>
          </a:insideH>
          <a:insideV>
            <a:ln w="12700" cap="flat">
              <a:solidFill>
                <a:srgbClr val="4D4D4D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0835" autoAdjust="0"/>
  </p:normalViewPr>
  <p:slideViewPr>
    <p:cSldViewPr snapToGrid="0" snapToObjects="1">
      <p:cViewPr>
        <p:scale>
          <a:sx n="100" d="100"/>
          <a:sy n="100" d="100"/>
        </p:scale>
        <p:origin x="-1888" y="-8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7"/>
    </mc:Choice>
    <mc:Fallback>
      <c:style val="37"/>
    </mc:Fallback>
  </mc:AlternateContent>
  <c:chart>
    <c:title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Requests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Catalog</c:v>
                </c:pt>
                <c:pt idx="1">
                  <c:v>Search</c:v>
                </c:pt>
                <c:pt idx="2">
                  <c:v>Recommendation</c:v>
                </c:pt>
                <c:pt idx="3">
                  <c:v>Lists</c:v>
                </c:pt>
                <c:pt idx="4">
                  <c:v>Orders</c:v>
                </c:pt>
                <c:pt idx="5">
                  <c:v>Profile</c:v>
                </c:pt>
                <c:pt idx="6">
                  <c:v>User</c:v>
                </c:pt>
                <c:pt idx="7">
                  <c:v>Account</c:v>
                </c:pt>
                <c:pt idx="8">
                  <c:v>Registration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1.485E6</c:v>
                </c:pt>
                <c:pt idx="1">
                  <c:v>5.0E6</c:v>
                </c:pt>
                <c:pt idx="2">
                  <c:v>900200.0</c:v>
                </c:pt>
                <c:pt idx="3">
                  <c:v>385000.0</c:v>
                </c:pt>
                <c:pt idx="4">
                  <c:v>412000.0</c:v>
                </c:pt>
                <c:pt idx="5">
                  <c:v>175000.0</c:v>
                </c:pt>
                <c:pt idx="6">
                  <c:v>180000.0</c:v>
                </c:pt>
                <c:pt idx="7">
                  <c:v>160000.0</c:v>
                </c:pt>
                <c:pt idx="8">
                  <c:v>45000.0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19167560"/>
        <c:axId val="-1954785240"/>
      </c:barChart>
      <c:catAx>
        <c:axId val="-2019167560"/>
        <c:scaling>
          <c:orientation val="minMax"/>
        </c:scaling>
        <c:delete val="0"/>
        <c:axPos val="l"/>
        <c:majorTickMark val="out"/>
        <c:minorTickMark val="none"/>
        <c:tickLblPos val="nextTo"/>
        <c:crossAx val="-1954785240"/>
        <c:crosses val="autoZero"/>
        <c:auto val="1"/>
        <c:lblAlgn val="ctr"/>
        <c:lblOffset val="100"/>
        <c:noMultiLvlLbl val="0"/>
      </c:catAx>
      <c:valAx>
        <c:axId val="-1954785240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-201916756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88" name="Shape 8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77597493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200">
        <a:latin typeface="+mj-lt"/>
        <a:ea typeface="+mj-ea"/>
        <a:cs typeface="+mj-cs"/>
        <a:sym typeface="Avenir Roman"/>
      </a:defRPr>
    </a:lvl1pPr>
    <a:lvl2pPr indent="228600" defTabSz="457200">
      <a:lnSpc>
        <a:spcPct val="125000"/>
      </a:lnSpc>
      <a:defRPr sz="2200">
        <a:latin typeface="+mj-lt"/>
        <a:ea typeface="+mj-ea"/>
        <a:cs typeface="+mj-cs"/>
        <a:sym typeface="Avenir Roman"/>
      </a:defRPr>
    </a:lvl2pPr>
    <a:lvl3pPr indent="457200" defTabSz="457200">
      <a:lnSpc>
        <a:spcPct val="125000"/>
      </a:lnSpc>
      <a:defRPr sz="2200">
        <a:latin typeface="+mj-lt"/>
        <a:ea typeface="+mj-ea"/>
        <a:cs typeface="+mj-cs"/>
        <a:sym typeface="Avenir Roman"/>
      </a:defRPr>
    </a:lvl3pPr>
    <a:lvl4pPr indent="685800" defTabSz="457200">
      <a:lnSpc>
        <a:spcPct val="125000"/>
      </a:lnSpc>
      <a:defRPr sz="2200">
        <a:latin typeface="+mj-lt"/>
        <a:ea typeface="+mj-ea"/>
        <a:cs typeface="+mj-cs"/>
        <a:sym typeface="Avenir Roman"/>
      </a:defRPr>
    </a:lvl4pPr>
    <a:lvl5pPr indent="914400" defTabSz="457200">
      <a:lnSpc>
        <a:spcPct val="125000"/>
      </a:lnSpc>
      <a:defRPr sz="2200">
        <a:latin typeface="+mj-lt"/>
        <a:ea typeface="+mj-ea"/>
        <a:cs typeface="+mj-cs"/>
        <a:sym typeface="Avenir Roman"/>
      </a:defRPr>
    </a:lvl5pPr>
    <a:lvl6pPr indent="1143000" defTabSz="457200">
      <a:lnSpc>
        <a:spcPct val="125000"/>
      </a:lnSpc>
      <a:defRPr sz="2200">
        <a:latin typeface="+mj-lt"/>
        <a:ea typeface="+mj-ea"/>
        <a:cs typeface="+mj-cs"/>
        <a:sym typeface="Avenir Roman"/>
      </a:defRPr>
    </a:lvl6pPr>
    <a:lvl7pPr indent="1371600" defTabSz="457200">
      <a:lnSpc>
        <a:spcPct val="125000"/>
      </a:lnSpc>
      <a:defRPr sz="2200">
        <a:latin typeface="+mj-lt"/>
        <a:ea typeface="+mj-ea"/>
        <a:cs typeface="+mj-cs"/>
        <a:sym typeface="Avenir Roman"/>
      </a:defRPr>
    </a:lvl7pPr>
    <a:lvl8pPr indent="1600200" defTabSz="457200">
      <a:lnSpc>
        <a:spcPct val="125000"/>
      </a:lnSpc>
      <a:defRPr sz="2200">
        <a:latin typeface="+mj-lt"/>
        <a:ea typeface="+mj-ea"/>
        <a:cs typeface="+mj-cs"/>
        <a:sym typeface="Avenir Roman"/>
      </a:defRPr>
    </a:lvl8pPr>
    <a:lvl9pPr indent="1828800" defTabSz="457200">
      <a:lnSpc>
        <a:spcPct val="125000"/>
      </a:lnSpc>
      <a:defRPr sz="2200">
        <a:latin typeface="+mj-lt"/>
        <a:ea typeface="+mj-ea"/>
        <a:cs typeface="+mj-cs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Basic Intro - Matt Stine, Platform Engineer, CF Team</a:t>
            </a:r>
          </a:p>
          <a:p>
            <a:pPr lvl="0">
              <a:defRPr sz="1800"/>
            </a:pPr>
            <a:r>
              <a:rPr sz="2200"/>
              <a:t>Today I’d like to talk a little bit about continuous delivery and how you architect for that.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040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693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04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00" name="Shape 7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So to finish up, I’d like to take a look at the challenges associated with developing a microservices architecture.</a:t>
            </a:r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Benjamin Wootton published an excellent article a couple of months ago at High Scalability entitled “Microservices - Not a Free Lunch!” In it he does an excellent job summarizing many of the challenges that you’ll encounter as you travel down the microservices road.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693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04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332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9979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136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Ribbon: A client load</a:t>
            </a:r>
            <a:r>
              <a:rPr lang="en-US" baseline="0" dirty="0" smtClean="0"/>
              <a:t> balancer. Ribbon loads routing info from Eureka. It has several implementations of load balancing rules. Ribbon is used internally by Feign</a:t>
            </a:r>
          </a:p>
          <a:p>
            <a:endParaRPr lang="en-US" baseline="0" dirty="0" smtClean="0"/>
          </a:p>
          <a:p>
            <a:r>
              <a:rPr lang="en-US" baseline="0" dirty="0" smtClean="0"/>
              <a:t>Feign: A declarative REST client. Allows annotation of interface to be mapped to endpoints. When combined with Ribbon it adds load balancing capabilities to the client interface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Hystrix</a:t>
            </a:r>
            <a:r>
              <a:rPr lang="en-US" baseline="0" dirty="0" smtClean="0"/>
              <a:t>: Circuit breaker patter implementation. Via spring annotations add commands to methods using AOP. Protects clients from failures and reports metrics via a stream of HTTP events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Zuul</a:t>
            </a:r>
            <a:r>
              <a:rPr lang="en-US" baseline="0" dirty="0" smtClean="0"/>
              <a:t>:  A set of HTTP filters do add routing, security. On spring its used to create a CORS filter for UI apps to be able to access external services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Archaius</a:t>
            </a:r>
            <a:r>
              <a:rPr lang="en-US" baseline="0" dirty="0" smtClean="0"/>
              <a:t>: Dynamic configuration management. Used with Spring’s 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 server to allow dynamic properties loading </a:t>
            </a:r>
          </a:p>
          <a:p>
            <a:endParaRPr lang="en-US" baseline="0" dirty="0" smtClean="0"/>
          </a:p>
          <a:p>
            <a:r>
              <a:rPr lang="en-US" baseline="0" dirty="0" smtClean="0"/>
              <a:t>Eureka: Discovery server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Turbine: Event aggregation engine. It can combine several streams (</a:t>
            </a:r>
            <a:r>
              <a:rPr lang="en-US" baseline="0" dirty="0" err="1" smtClean="0"/>
              <a:t>hystrix</a:t>
            </a:r>
            <a:r>
              <a:rPr lang="en-US" baseline="0" dirty="0" smtClean="0"/>
              <a:t>) into one combined view, that can be view later on a dashboard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510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33" name="Shape 1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990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Ribbon: A client load</a:t>
            </a:r>
            <a:r>
              <a:rPr lang="en-US" baseline="0" dirty="0" smtClean="0"/>
              <a:t> balancer. Ribbon loads routing info from Eureka. It has several implementations of load balancing rules. Ribbon is used internally by Feign</a:t>
            </a:r>
          </a:p>
          <a:p>
            <a:endParaRPr lang="en-US" baseline="0" dirty="0" smtClean="0"/>
          </a:p>
          <a:p>
            <a:r>
              <a:rPr lang="en-US" baseline="0" dirty="0" smtClean="0"/>
              <a:t>Feign: A declarative REST client. Allows annotation of interface to be mapped to endpoints. When combined with Ribbon it adds load balancing capabilities to the client interface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Hystrix</a:t>
            </a:r>
            <a:r>
              <a:rPr lang="en-US" baseline="0" dirty="0" smtClean="0"/>
              <a:t>: Circuit breaker patter implementation. Via spring annotations add commands to methods using AOP. Protects clients from failures and reports metrics via a stream of HTTP events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Zuul</a:t>
            </a:r>
            <a:r>
              <a:rPr lang="en-US" baseline="0" dirty="0" smtClean="0"/>
              <a:t>:  A set of HTTP filters do add routing, security. On spring its used to create a CORS filter for UI apps to be able to access external services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Archaius</a:t>
            </a:r>
            <a:r>
              <a:rPr lang="en-US" baseline="0" dirty="0" smtClean="0"/>
              <a:t>: Dynamic configuration management. Used with Spring’s 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 server to allow dynamic properties loading </a:t>
            </a:r>
          </a:p>
          <a:p>
            <a:endParaRPr lang="en-US" baseline="0" dirty="0" smtClean="0"/>
          </a:p>
          <a:p>
            <a:r>
              <a:rPr lang="en-US" baseline="0" dirty="0" smtClean="0"/>
              <a:t>Eureka: Discovery server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Turbine: Event aggregation engine. It can combine several streams (</a:t>
            </a:r>
            <a:r>
              <a:rPr lang="en-US" baseline="0" dirty="0" err="1" smtClean="0"/>
              <a:t>hystrix</a:t>
            </a:r>
            <a:r>
              <a:rPr lang="en-US" baseline="0" dirty="0" smtClean="0"/>
              <a:t>) into one combined view, that can be view later on a dashboard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5108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990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990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08" name="Shape 6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So now I’ll switch gears and give a brief overview of the twelve-factor application and how Cloud Foundry is tuned to support applications developed in that style.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990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043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990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31" name="Shape 631"/>
          <p:cNvSpPr txBox="1">
            <a:spLocks noGrp="1"/>
          </p:cNvSpPr>
          <p:nvPr>
            <p:ph type="body" idx="1"/>
          </p:nvPr>
        </p:nvSpPr>
        <p:spPr>
          <a:xfrm>
            <a:off x="295170" y="2972429"/>
            <a:ext cx="6267600" cy="5793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Shape 91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13" name="Shape 9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pPr lvl="0">
              <a:defRPr sz="1800"/>
            </a:pPr>
            <a:r>
              <a:rPr sz="2200"/>
              <a:t>We want to encapsulate as much of the technology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60" name="Shape 3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So let’s do a brief overview of the microservices architectural style…but first &lt;TRANSITION&gt;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60" name="Shape 3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So let’s do a brief overview of the microservices architectural style…but first &lt;TRANSITION&gt;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33" name="Shape 1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So how do you do that?</a:t>
            </a:r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By making the first task on any software effort “delivery” - deploy the code somewhere, even if it doesn’t do anything.</a:t>
            </a:r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And then keep doing that every time you change anything…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60" name="Shape 3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So let’s do a brief overview of the microservices architectural style…but first &lt;TRANSITION&gt;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33" name="Shape 1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So how do you do that?</a:t>
            </a:r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By making the first task on any software effort “delivery” - deploy the code somewhere, even if it doesn’t do anything.</a:t>
            </a:r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And then keep doing that every time you change anything…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777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777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253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97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57" name="Shape 4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0578" lvl="0" indent="-220578">
              <a:buSzPct val="100000"/>
              <a:buChar char="*"/>
              <a:defRPr sz="1800"/>
            </a:pPr>
            <a:r>
              <a:rPr sz="2200"/>
              <a:t>REST and message-driven services</a:t>
            </a:r>
          </a:p>
          <a:p>
            <a:pPr marL="220578" lvl="0" indent="-220578">
              <a:buSzPct val="100000"/>
              <a:buChar char="*"/>
              <a:defRPr sz="1800"/>
            </a:pPr>
            <a:r>
              <a:rPr sz="2200"/>
              <a:t>Polyglot persistence, services encapsulate data store semantics</a:t>
            </a:r>
          </a:p>
          <a:p>
            <a:pPr marL="220578" lvl="0" indent="-220578">
              <a:buSzPct val="100000"/>
              <a:buChar char="*"/>
              <a:defRPr sz="1800"/>
            </a:pPr>
            <a:r>
              <a:rPr sz="2200"/>
              <a:t>Diversity of clients acknowledged</a:t>
            </a:r>
          </a:p>
          <a:p>
            <a:pPr marL="220578" lvl="0" indent="-220578">
              <a:buSzPct val="100000"/>
              <a:buChar char="*"/>
              <a:defRPr sz="1800"/>
            </a:pPr>
            <a:r>
              <a:rPr sz="2200"/>
              <a:t>API Gateway for service aggregation, reduce chattiness, protocol translation, reduce latency/round-trips, deal with mobile device fragmentation, build use case/device specific API’s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366713" y="50184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1" name="image1.png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solidFill/>
            <a:round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890587" y="27031"/>
            <a:ext cx="7620001" cy="2292305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rgbClr val="F16F3B"/>
                </a:solidFill>
                <a:uFill>
                  <a:solidFill>
                    <a:srgbClr val="F16F3B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F16F3B"/>
                </a:solidFill>
                <a:uFill>
                  <a:solidFill>
                    <a:srgbClr val="F16F3B"/>
                  </a:solidFill>
                </a:uFill>
              </a:rP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890587" y="2633384"/>
            <a:ext cx="7620001" cy="104233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Five</a:t>
            </a:r>
          </a:p>
        </p:txBody>
      </p:sp>
      <p:sp>
        <p:nvSpPr>
          <p:cNvPr id="15" name="Shape 15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sp>
        <p:nvSpPr>
          <p:cNvPr id="17" name="Shape 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1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votal Title Slide">
    <p:bg>
      <p:bgPr>
        <a:solidFill>
          <a:srgbClr val="3392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77" name="Shape 77"/>
          <p:cNvSpPr/>
          <p:nvPr/>
        </p:nvSpPr>
        <p:spPr>
          <a:xfrm>
            <a:off x="1701800" y="3094038"/>
            <a:ext cx="5689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F27C3A"/>
                </a:solidFill>
                <a:uFill>
                  <a:solidFill>
                    <a:srgbClr val="F27C3A"/>
                  </a:solidFill>
                </a:uFill>
              </a:rPr>
              <a:t>A NEW PLATFORM </a:t>
            </a: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FOR A NEW ERA</a:t>
            </a:r>
          </a:p>
        </p:txBody>
      </p:sp>
      <p:pic>
        <p:nvPicPr>
          <p:cNvPr id="7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4850" y="1658938"/>
            <a:ext cx="5194300" cy="127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9A737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F9A737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82" name="Shape 8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F786E"/>
              </a:buClr>
              <a:defRPr>
                <a:solidFill>
                  <a:srgbClr val="5E5E5E"/>
                </a:solidFill>
              </a:defRPr>
            </a:lvl1pPr>
            <a:lvl2pPr>
              <a:buClr>
                <a:srgbClr val="0F786E"/>
              </a:buClr>
              <a:defRPr>
                <a:solidFill>
                  <a:srgbClr val="5E5E5E"/>
                </a:solidFill>
              </a:defRPr>
            </a:lvl2pPr>
            <a:lvl3pPr>
              <a:buClr>
                <a:srgbClr val="0F786E"/>
              </a:buClr>
              <a:defRPr>
                <a:solidFill>
                  <a:srgbClr val="5E5E5E"/>
                </a:solidFill>
              </a:defRPr>
            </a:lvl3pPr>
            <a:lvl4pPr>
              <a:buClr>
                <a:srgbClr val="0F786E"/>
              </a:buClr>
              <a:defRPr>
                <a:solidFill>
                  <a:srgbClr val="5E5E5E"/>
                </a:solidFill>
              </a:defRPr>
            </a:lvl4pPr>
            <a:lvl5pPr>
              <a:buClr>
                <a:srgbClr val="0F786E"/>
              </a:buClr>
              <a:defRPr>
                <a:solidFill>
                  <a:srgbClr val="5E5E5E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5E5E5E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5E5E5E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5E5E5E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5E5E5E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5E5E5E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83" name="Shape 8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84" name="Shape 84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86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13" y="325438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rgbClr val="00685D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14" y="1074738"/>
            <a:ext cx="841057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rgbClr val="ADC339"/>
              </a:buClr>
              <a:buFont typeface="Wingdings" pitchFamily="2" charset="2"/>
              <a:buChar char=""/>
              <a:defRPr sz="2400">
                <a:solidFill>
                  <a:schemeClr val="bg2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rgbClr val="ADC339"/>
              </a:buClr>
              <a:buFont typeface="Verdana" pitchFamily="34" charset="0"/>
              <a:buChar char="–"/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rgbClr val="ADC339"/>
              </a:buClr>
              <a:buFont typeface="Verdana" pitchFamily="34" charset="0"/>
              <a:buChar char="▪"/>
              <a:defRPr sz="1600">
                <a:solidFill>
                  <a:schemeClr val="bg2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rgbClr val="ADC339"/>
              </a:buClr>
              <a:buFont typeface="Verdana" pitchFamily="34" charset="0"/>
              <a:buChar char="—"/>
              <a:defRPr sz="1200">
                <a:solidFill>
                  <a:schemeClr val="bg2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rgbClr val="ADC339"/>
              </a:buClr>
              <a:buFont typeface="Verdana" pitchFamily="34" charset="0"/>
              <a:buChar char="»"/>
              <a:defRPr sz="11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 descr="color_rings.png"/>
          <p:cNvPicPr>
            <a:picLocks noChangeAspect="1"/>
          </p:cNvPicPr>
          <p:nvPr userDrawn="1"/>
        </p:nvPicPr>
        <p:blipFill>
          <a:blip r:embed="rId2" cstate="print"/>
          <a:srcRect l="52000"/>
          <a:stretch>
            <a:fillRect/>
          </a:stretch>
        </p:blipFill>
        <p:spPr>
          <a:xfrm rot="10800000">
            <a:off x="8991600" y="344825"/>
            <a:ext cx="152400" cy="156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0910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366713" y="50184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22" name="image1.png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hape 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solidFill/>
            <a:round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xfrm>
            <a:off x="1017587" y="1739235"/>
            <a:ext cx="6048378" cy="621379"/>
          </a:xfrm>
          <a:prstGeom prst="rect">
            <a:avLst/>
          </a:prstGeom>
        </p:spPr>
        <p:txBody>
          <a:bodyPr anchor="b"/>
          <a:lstStyle>
            <a:lvl1pPr>
              <a:defRPr sz="4400">
                <a:solidFill>
                  <a:srgbClr val="F27C3A"/>
                </a:solidFill>
                <a:uFill>
                  <a:solidFill>
                    <a:srgbClr val="F27C3A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27C3A"/>
                </a:solidFill>
                <a:uFill>
                  <a:solidFill>
                    <a:srgbClr val="F27C3A"/>
                  </a:solidFill>
                </a:uFill>
              </a:rPr>
              <a:t>Title Text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1026052" y="2447127"/>
            <a:ext cx="6048376" cy="561182"/>
          </a:xfrm>
          <a:prstGeom prst="rect">
            <a:avLst/>
          </a:prstGeom>
        </p:spPr>
        <p:txBody>
          <a:bodyPr/>
          <a:lstStyle>
            <a:lvl1pPr>
              <a:buClrTx/>
              <a:buSzTx/>
              <a:buFontTx/>
              <a:buNone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1pPr>
            <a:lvl2pPr marL="228600" indent="228600">
              <a:buClrTx/>
              <a:buSzTx/>
              <a:buFontTx/>
              <a:buNone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2pPr>
            <a:lvl3pPr marL="1234439" indent="-320039">
              <a:buClrTx/>
              <a:buFontTx/>
              <a:buChar char="•"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3pPr>
            <a:lvl4pPr marL="1727200" indent="-355600">
              <a:buClrTx/>
              <a:buFontTx/>
              <a:buChar char="–"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4pPr>
            <a:lvl5pPr marL="2184400" indent="-355600">
              <a:buClrTx/>
              <a:buFontTx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Five</a:t>
            </a:r>
          </a:p>
        </p:txBody>
      </p:sp>
      <p:sp>
        <p:nvSpPr>
          <p:cNvPr id="27" name="Shape 27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29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554104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39" name="Shape 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body" idx="1"/>
          </p:nvPr>
        </p:nvSpPr>
        <p:spPr>
          <a:xfrm>
            <a:off x="409575" y="785813"/>
            <a:ext cx="8410575" cy="3462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000"/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 sz="2000"/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 sz="2000"/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 sz="2000"/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 sz="20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46037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45719" rIns="45719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54" name="Shape 54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543645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55" name="Shape 5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420528"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56" name="Shape 56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5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oter Ba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63" name="Shape 63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6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xfrm>
            <a:off x="366712" y="2219053"/>
            <a:ext cx="8410576" cy="705394"/>
          </a:xfrm>
          <a:prstGeom prst="rect">
            <a:avLst/>
          </a:prstGeom>
        </p:spPr>
        <p:txBody>
          <a:bodyPr/>
          <a:lstStyle>
            <a:lvl1pPr algn="ctr">
              <a:defRPr sz="4200"/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366713" y="50184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69" name="image1.png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solidFill/>
            <a:round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73" name="Shape 73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7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" name="Shape 3"/>
          <p:cNvSpPr>
            <a:spLocks noGrp="1"/>
          </p:cNvSpPr>
          <p:nvPr>
            <p:ph type="sldNum" sz="quarter" idx="2"/>
          </p:nvPr>
        </p:nvSpPr>
        <p:spPr>
          <a:xfrm>
            <a:off x="8553450" y="5021495"/>
            <a:ext cx="533400" cy="127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r">
              <a:def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62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366714" y="1074737"/>
            <a:ext cx="8410576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6" name="Shape 6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7" name="pasted-image.pdf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transition xmlns:p14="http://schemas.microsoft.com/office/powerpoint/2010/main" spd="med"/>
  <p:txStyles>
    <p:titleStyle>
      <a:lvl1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venir Next Medium"/>
          <a:ea typeface="Avenir Next Medium"/>
          <a:cs typeface="Avenir Next Medium"/>
          <a:sym typeface="Avenir Next Medium"/>
        </a:defRPr>
      </a:lvl1pPr>
      <a:lvl2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venir Next Medium"/>
          <a:ea typeface="Avenir Next Medium"/>
          <a:cs typeface="Avenir Next Medium"/>
          <a:sym typeface="Avenir Next Medium"/>
        </a:defRPr>
      </a:lvl2pPr>
      <a:lvl3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venir Next Medium"/>
          <a:ea typeface="Avenir Next Medium"/>
          <a:cs typeface="Avenir Next Medium"/>
          <a:sym typeface="Avenir Next Medium"/>
        </a:defRPr>
      </a:lvl3pPr>
      <a:lvl4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venir Next Medium"/>
          <a:ea typeface="Avenir Next Medium"/>
          <a:cs typeface="Avenir Next Medium"/>
          <a:sym typeface="Avenir Next Medium"/>
        </a:defRPr>
      </a:lvl4pPr>
      <a:lvl5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venir Next Medium"/>
          <a:ea typeface="Avenir Next Medium"/>
          <a:cs typeface="Avenir Next Medium"/>
          <a:sym typeface="Avenir Next Medium"/>
        </a:defRPr>
      </a:lvl5pPr>
      <a:lvl6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venir Next Medium"/>
          <a:ea typeface="Avenir Next Medium"/>
          <a:cs typeface="Avenir Next Medium"/>
          <a:sym typeface="Avenir Next Medium"/>
        </a:defRPr>
      </a:lvl6pPr>
      <a:lvl7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venir Next Medium"/>
          <a:ea typeface="Avenir Next Medium"/>
          <a:cs typeface="Avenir Next Medium"/>
          <a:sym typeface="Avenir Next Medium"/>
        </a:defRPr>
      </a:lvl7pPr>
      <a:lvl8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venir Next Medium"/>
          <a:ea typeface="Avenir Next Medium"/>
          <a:cs typeface="Avenir Next Medium"/>
          <a:sym typeface="Avenir Next Medium"/>
        </a:defRPr>
      </a:lvl8pPr>
      <a:lvl9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venir Next Medium"/>
          <a:ea typeface="Avenir Next Medium"/>
          <a:cs typeface="Avenir Next Medium"/>
          <a:sym typeface="Avenir Next Medium"/>
        </a:defRPr>
      </a:lvl9pPr>
    </p:titleStyle>
    <p:bodyStyle>
      <a:lvl1pPr marL="228600" indent="-22860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venir Next Regular"/>
          <a:ea typeface="Avenir Next Regular"/>
          <a:cs typeface="Avenir Next Regular"/>
          <a:sym typeface="Avenir Next Regular"/>
        </a:defRPr>
      </a:lvl1pPr>
      <a:lvl2pPr marL="800100" indent="-342900">
        <a:spcBef>
          <a:spcPts val="1200"/>
        </a:spcBef>
        <a:buClr>
          <a:srgbClr val="33928A"/>
        </a:buClr>
        <a:buSzPct val="100000"/>
        <a:buFont typeface="Wingdings"/>
        <a:buChar char="–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venir Next Regular"/>
          <a:ea typeface="Avenir Next Regular"/>
          <a:cs typeface="Avenir Next Regular"/>
          <a:sym typeface="Avenir Next Regular"/>
        </a:defRPr>
      </a:lvl2pPr>
      <a:lvl3pPr marL="1257300" indent="-342900">
        <a:spcBef>
          <a:spcPts val="1200"/>
        </a:spcBef>
        <a:buClr>
          <a:srgbClr val="33928A"/>
        </a:buClr>
        <a:buSzPct val="100000"/>
        <a:buFont typeface="Wingdings"/>
        <a:buChar char="▪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venir Next Regular"/>
          <a:ea typeface="Avenir Next Regular"/>
          <a:cs typeface="Avenir Next Regular"/>
          <a:sym typeface="Avenir Next Regular"/>
        </a:defRPr>
      </a:lvl3pPr>
      <a:lvl4pPr marL="1946276" indent="-574676">
        <a:spcBef>
          <a:spcPts val="1200"/>
        </a:spcBef>
        <a:buClr>
          <a:srgbClr val="33928A"/>
        </a:buClr>
        <a:buSzPct val="100000"/>
        <a:buFont typeface="Wingdings"/>
        <a:buChar char="—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venir Next Regular"/>
          <a:ea typeface="Avenir Next Regular"/>
          <a:cs typeface="Avenir Next Regular"/>
          <a:sym typeface="Avenir Next Regular"/>
        </a:defRPr>
      </a:lvl4pPr>
      <a:lvl5pPr marL="2327563" indent="-498763">
        <a:spcBef>
          <a:spcPts val="1200"/>
        </a:spcBef>
        <a:buClr>
          <a:srgbClr val="33928A"/>
        </a:buClr>
        <a:buSzPct val="100000"/>
        <a:buFont typeface="Wingdings"/>
        <a:buChar char="»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venir Next Regular"/>
          <a:ea typeface="Avenir Next Regular"/>
          <a:cs typeface="Avenir Next Regular"/>
          <a:sym typeface="Avenir Next Regular"/>
        </a:defRPr>
      </a:lvl5pPr>
      <a:lvl6pPr marL="2560320" indent="-27432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venir Next Regular"/>
          <a:ea typeface="Avenir Next Regular"/>
          <a:cs typeface="Avenir Next Regular"/>
          <a:sym typeface="Avenir Next Regular"/>
        </a:defRPr>
      </a:lvl6pPr>
      <a:lvl7pPr marL="3017520" indent="-27432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venir Next Regular"/>
          <a:ea typeface="Avenir Next Regular"/>
          <a:cs typeface="Avenir Next Regular"/>
          <a:sym typeface="Avenir Next Regular"/>
        </a:defRPr>
      </a:lvl7pPr>
      <a:lvl8pPr marL="3474720" indent="-27432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venir Next Regular"/>
          <a:ea typeface="Avenir Next Regular"/>
          <a:cs typeface="Avenir Next Regular"/>
          <a:sym typeface="Avenir Next Regular"/>
        </a:defRPr>
      </a:lvl8pPr>
      <a:lvl9pPr marL="3931920" indent="-27432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1pPr>
      <a:lvl2pPr indent="4572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2pPr>
      <a:lvl3pPr indent="9144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3pPr>
      <a:lvl4pPr indent="13716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4pPr>
      <a:lvl5pPr indent="18288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5pPr>
      <a:lvl6pPr indent="22860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6pPr>
      <a:lvl7pPr indent="27432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7pPr>
      <a:lvl8pPr indent="32004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8pPr>
      <a:lvl9pPr indent="36576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Cloud Foundry and Microservices</a:t>
            </a:r>
          </a:p>
        </p:txBody>
      </p:sp>
      <p:sp>
        <p:nvSpPr>
          <p:cNvPr id="91" name="Shape 9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1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92" name="Shape 92"/>
          <p:cNvSpPr/>
          <p:nvPr/>
        </p:nvSpPr>
        <p:spPr>
          <a:xfrm>
            <a:off x="894005" y="3531661"/>
            <a:ext cx="762000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lang="en-US" dirty="0" smtClean="0">
                <a:solidFill>
                  <a:srgbClr val="EBEBEB"/>
                </a:solidFill>
                <a:uFill>
                  <a:solidFill>
                    <a:srgbClr val="4D4D4D"/>
                  </a:solidFill>
                </a:uFill>
                <a:latin typeface="Avenir Next Regular"/>
                <a:ea typeface="Avenir Next Regular"/>
                <a:cs typeface="Avenir Next Regular"/>
                <a:sym typeface="Avenir Next Regular"/>
              </a:rPr>
              <a:t>Wang Yi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lang="en-US" dirty="0" err="1" smtClean="0">
                <a:solidFill>
                  <a:srgbClr val="EBEBEB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ywang@pivotal.io</a:t>
            </a:r>
            <a:endParaRPr dirty="0">
              <a:solidFill>
                <a:srgbClr val="EBEBEB"/>
              </a:solidFill>
              <a:uFill>
                <a:solidFill>
                  <a:srgbClr val="4D4D4D"/>
                </a:solidFill>
              </a:uFill>
              <a:latin typeface="Avenir Next Regular"/>
              <a:ea typeface="Avenir Next Regular"/>
              <a:cs typeface="Avenir Next Regular"/>
              <a:sym typeface="Avenir Next Regular"/>
            </a:endParaRPr>
          </a:p>
        </p:txBody>
      </p:sp>
      <p:pic>
        <p:nvPicPr>
          <p:cNvPr id="93" name="droppedImage.png"/>
          <p:cNvPicPr/>
          <p:nvPr/>
        </p:nvPicPr>
        <p:blipFill>
          <a:blip r:embed="rId3">
            <a:extLst/>
          </a:blip>
          <a:srcRect l="3267" t="13725" r="13071" b="40958"/>
          <a:stretch>
            <a:fillRect/>
          </a:stretch>
        </p:blipFill>
        <p:spPr>
          <a:xfrm>
            <a:off x="6295275" y="3017118"/>
            <a:ext cx="2722699" cy="1474796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xfrm>
            <a:off x="890587" y="27031"/>
            <a:ext cx="7929564" cy="2292305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3600" dirty="0" smtClean="0">
                <a:solidFill>
                  <a:srgbClr val="F16F3B"/>
                </a:solidFill>
                <a:uFill>
                  <a:solidFill>
                    <a:srgbClr val="F16F3B"/>
                  </a:solidFill>
                </a:uFill>
              </a:rPr>
              <a:t>API Management Tools</a:t>
            </a:r>
            <a:endParaRPr sz="3600" dirty="0">
              <a:solidFill>
                <a:srgbClr val="F16F3B"/>
              </a:solidFill>
              <a:uFill>
                <a:solidFill>
                  <a:srgbClr val="F16F3B"/>
                </a:solidFill>
              </a:u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783" y="2416502"/>
            <a:ext cx="625637" cy="46922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0780" y="2271795"/>
            <a:ext cx="379321" cy="3793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Right tool for the right job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35" y="3524909"/>
            <a:ext cx="809295" cy="809295"/>
          </a:xfrm>
          <a:prstGeom prst="rect">
            <a:avLst/>
          </a:prstGeom>
        </p:spPr>
      </p:pic>
      <p:sp>
        <p:nvSpPr>
          <p:cNvPr id="9" name="Hexagon 8"/>
          <p:cNvSpPr/>
          <p:nvPr/>
        </p:nvSpPr>
        <p:spPr>
          <a:xfrm>
            <a:off x="635039" y="1957781"/>
            <a:ext cx="735308" cy="693335"/>
          </a:xfrm>
          <a:prstGeom prst="hexagon">
            <a:avLst/>
          </a:prstGeom>
          <a:solidFill>
            <a:schemeClr val="accent1"/>
          </a:solidFill>
          <a:ln w="25400">
            <a:solidFill>
              <a:schemeClr val="bg2"/>
            </a:solidFill>
            <a:round/>
            <a:headEnd type="triangle"/>
          </a:ln>
        </p:spPr>
        <p:txBody>
          <a:bodyPr lIns="0" tIns="0" rIns="0" bIns="0" rtlCol="0" anchor="ctr"/>
          <a:lstStyle/>
          <a:p>
            <a:pPr algn="ctr" defTabSz="457200"/>
            <a:r>
              <a:rPr lang="en-US" sz="1000" b="1" dirty="0" smtClean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rPr>
              <a:t>Search</a:t>
            </a:r>
            <a:endParaRPr lang="en-US" sz="1000" b="1" dirty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0" name="Hexagon 9"/>
          <p:cNvSpPr/>
          <p:nvPr/>
        </p:nvSpPr>
        <p:spPr>
          <a:xfrm>
            <a:off x="1210799" y="1611113"/>
            <a:ext cx="735308" cy="693335"/>
          </a:xfrm>
          <a:prstGeom prst="hexagon">
            <a:avLst/>
          </a:prstGeom>
          <a:solidFill>
            <a:schemeClr val="accent1"/>
          </a:solidFill>
          <a:ln w="25400">
            <a:solidFill>
              <a:schemeClr val="bg2"/>
            </a:solidFill>
            <a:round/>
            <a:headEnd type="triangle"/>
          </a:ln>
        </p:spPr>
        <p:txBody>
          <a:bodyPr lIns="0" tIns="0" rIns="0" bIns="0" rtlCol="0" anchor="ctr"/>
          <a:lstStyle/>
          <a:p>
            <a:pPr algn="ctr" defTabSz="457200"/>
            <a:r>
              <a:rPr lang="en-US" sz="1000" b="1" dirty="0" smtClean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rPr>
              <a:t>Search</a:t>
            </a:r>
            <a:endParaRPr lang="en-US" sz="1000" b="1" dirty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" name="Hexagon 10"/>
          <p:cNvSpPr/>
          <p:nvPr/>
        </p:nvSpPr>
        <p:spPr>
          <a:xfrm>
            <a:off x="1210799" y="2324018"/>
            <a:ext cx="735308" cy="693335"/>
          </a:xfrm>
          <a:prstGeom prst="hexagon">
            <a:avLst/>
          </a:prstGeom>
          <a:solidFill>
            <a:schemeClr val="accent1"/>
          </a:solidFill>
          <a:ln w="25400">
            <a:solidFill>
              <a:schemeClr val="bg2"/>
            </a:solidFill>
            <a:round/>
            <a:headEnd type="triangle"/>
          </a:ln>
        </p:spPr>
        <p:txBody>
          <a:bodyPr lIns="0" tIns="0" rIns="0" bIns="0" rtlCol="0" anchor="ctr"/>
          <a:lstStyle/>
          <a:p>
            <a:pPr algn="ctr" defTabSz="457200"/>
            <a:r>
              <a:rPr lang="en-US" sz="1000" b="1" dirty="0" smtClean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rPr>
              <a:t>Search</a:t>
            </a:r>
            <a:endParaRPr lang="en-US" sz="1000" b="1" dirty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13" name="Straight Arrow Connector 12"/>
          <p:cNvCxnSpPr>
            <a:stCxn id="11" idx="3"/>
            <a:endCxn id="3" idx="0"/>
          </p:cNvCxnSpPr>
          <p:nvPr/>
        </p:nvCxnSpPr>
        <p:spPr>
          <a:xfrm>
            <a:off x="1210799" y="2670686"/>
            <a:ext cx="18284" cy="854223"/>
          </a:xfrm>
          <a:prstGeom prst="straightConnector1">
            <a:avLst/>
          </a:prstGeom>
          <a:noFill/>
          <a:ln w="25400" cap="flat">
            <a:solidFill>
              <a:srgbClr val="33928A"/>
            </a:solidFill>
            <a:prstDash val="solid"/>
            <a:round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Hexagon 13"/>
          <p:cNvSpPr/>
          <p:nvPr/>
        </p:nvSpPr>
        <p:spPr>
          <a:xfrm>
            <a:off x="3494710" y="2021066"/>
            <a:ext cx="735308" cy="693335"/>
          </a:xfrm>
          <a:prstGeom prst="hexagon">
            <a:avLst/>
          </a:prstGeom>
          <a:solidFill>
            <a:schemeClr val="accent3"/>
          </a:solidFill>
          <a:ln w="25400">
            <a:solidFill>
              <a:schemeClr val="bg2"/>
            </a:solidFill>
            <a:round/>
            <a:headEnd type="triangle"/>
          </a:ln>
        </p:spPr>
        <p:txBody>
          <a:bodyPr lIns="0" tIns="0" rIns="0" bIns="0" rtlCol="0" anchor="ctr"/>
          <a:lstStyle/>
          <a:p>
            <a:pPr algn="ctr" defTabSz="457200"/>
            <a:r>
              <a:rPr lang="en-US" sz="1000" b="1" dirty="0" smtClean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rPr>
              <a:t>Catalog</a:t>
            </a:r>
            <a:endParaRPr lang="en-US" sz="1000" b="1" dirty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5" name="Hexagon 14"/>
          <p:cNvSpPr/>
          <p:nvPr/>
        </p:nvSpPr>
        <p:spPr>
          <a:xfrm>
            <a:off x="4070470" y="1674398"/>
            <a:ext cx="735308" cy="693335"/>
          </a:xfrm>
          <a:prstGeom prst="hexagon">
            <a:avLst/>
          </a:prstGeom>
          <a:solidFill>
            <a:schemeClr val="accent3"/>
          </a:solidFill>
          <a:ln w="25400">
            <a:solidFill>
              <a:schemeClr val="bg2"/>
            </a:solidFill>
            <a:round/>
            <a:headEnd type="triangle"/>
          </a:ln>
        </p:spPr>
        <p:txBody>
          <a:bodyPr lIns="0" tIns="0" rIns="0" bIns="0" rtlCol="0" anchor="ctr"/>
          <a:lstStyle/>
          <a:p>
            <a:pPr algn="ctr" defTabSz="457200"/>
            <a:r>
              <a:rPr lang="en-US" sz="1000" b="1" dirty="0" smtClean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rPr>
              <a:t>Catalog</a:t>
            </a:r>
            <a:endParaRPr lang="en-US" sz="1000" b="1" dirty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9475" y="3413421"/>
            <a:ext cx="920783" cy="920783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14" idx="0"/>
            <a:endCxn id="16" idx="0"/>
          </p:cNvCxnSpPr>
          <p:nvPr/>
        </p:nvCxnSpPr>
        <p:spPr>
          <a:xfrm>
            <a:off x="4230018" y="2367734"/>
            <a:ext cx="29849" cy="1045687"/>
          </a:xfrm>
          <a:prstGeom prst="straightConnector1">
            <a:avLst/>
          </a:prstGeom>
          <a:noFill/>
          <a:ln w="25400" cap="flat">
            <a:solidFill>
              <a:srgbClr val="33928A"/>
            </a:solidFill>
            <a:prstDash val="solid"/>
            <a:round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0441" y="3413421"/>
            <a:ext cx="838475" cy="838475"/>
          </a:xfrm>
          <a:prstGeom prst="rect">
            <a:avLst/>
          </a:prstGeom>
        </p:spPr>
      </p:pic>
      <p:sp>
        <p:nvSpPr>
          <p:cNvPr id="20" name="Hexagon 19"/>
          <p:cNvSpPr/>
          <p:nvPr/>
        </p:nvSpPr>
        <p:spPr>
          <a:xfrm>
            <a:off x="7365005" y="1826798"/>
            <a:ext cx="735308" cy="693335"/>
          </a:xfrm>
          <a:prstGeom prst="hexagon">
            <a:avLst/>
          </a:prstGeom>
          <a:solidFill>
            <a:schemeClr val="accent4"/>
          </a:solidFill>
          <a:ln w="25400">
            <a:solidFill>
              <a:schemeClr val="bg2"/>
            </a:solidFill>
            <a:round/>
            <a:headEnd type="triangle"/>
          </a:ln>
        </p:spPr>
        <p:txBody>
          <a:bodyPr lIns="0" tIns="0" rIns="0" bIns="0" rtlCol="0" anchor="ctr"/>
          <a:lstStyle/>
          <a:p>
            <a:pPr algn="ctr" defTabSz="457200"/>
            <a:r>
              <a:rPr lang="en-US" sz="1000" b="1" dirty="0" smtClean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rPr>
              <a:t>Orders</a:t>
            </a:r>
            <a:endParaRPr lang="en-US" sz="1000" b="1" dirty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22" name="Straight Arrow Connector 21"/>
          <p:cNvCxnSpPr>
            <a:endCxn id="19" idx="0"/>
          </p:cNvCxnSpPr>
          <p:nvPr/>
        </p:nvCxnSpPr>
        <p:spPr>
          <a:xfrm>
            <a:off x="7720733" y="2520133"/>
            <a:ext cx="18946" cy="893288"/>
          </a:xfrm>
          <a:prstGeom prst="straightConnector1">
            <a:avLst/>
          </a:prstGeom>
          <a:noFill/>
          <a:ln w="25400" cap="flat">
            <a:solidFill>
              <a:srgbClr val="33928A"/>
            </a:solidFill>
            <a:prstDash val="solid"/>
            <a:round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6107" y="2693199"/>
            <a:ext cx="772677" cy="38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6603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11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394" name="Shape 3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3200" dirty="0" err="1" smtClean="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Microservice</a:t>
            </a:r>
            <a:r>
              <a:rPr lang="en-US" sz="3200" dirty="0" smtClean="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 Benefits</a:t>
            </a:r>
            <a:endParaRPr sz="3200" dirty="0">
              <a:solidFill>
                <a:srgbClr val="008881"/>
              </a:solidFill>
              <a:uFill>
                <a:solidFill>
                  <a:srgbClr val="008881"/>
                </a:solidFill>
              </a:u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The services themselves are very simple, </a:t>
            </a:r>
            <a:r>
              <a:rPr lang="en-US" sz="2000" dirty="0" err="1"/>
              <a:t>focussing</a:t>
            </a:r>
            <a:r>
              <a:rPr lang="en-US" sz="2000" dirty="0"/>
              <a:t> on doing one thing well; </a:t>
            </a:r>
            <a:endParaRPr lang="en-US" sz="2000" dirty="0" smtClean="0"/>
          </a:p>
          <a:p>
            <a:r>
              <a:rPr lang="en-US" sz="2000" dirty="0" smtClean="0"/>
              <a:t>Each </a:t>
            </a:r>
            <a:r>
              <a:rPr lang="en-US" sz="2000" dirty="0"/>
              <a:t>service can be built using the best and most appropriate tool for the job; </a:t>
            </a:r>
            <a:endParaRPr lang="en-US" sz="2000" dirty="0" smtClean="0"/>
          </a:p>
          <a:p>
            <a:r>
              <a:rPr lang="en-US" sz="2000" dirty="0" smtClean="0"/>
              <a:t>Systems </a:t>
            </a:r>
            <a:r>
              <a:rPr lang="en-US" sz="2000" dirty="0"/>
              <a:t>built in this way are inherently loosely coupled</a:t>
            </a:r>
            <a:r>
              <a:rPr lang="en-US" sz="2000" dirty="0" smtClean="0"/>
              <a:t>;</a:t>
            </a:r>
          </a:p>
          <a:p>
            <a:r>
              <a:rPr lang="en-US" sz="2000" dirty="0" smtClean="0"/>
              <a:t>Multiple </a:t>
            </a:r>
            <a:r>
              <a:rPr lang="en-US" sz="2000" dirty="0"/>
              <a:t>developers and teams can deliver relatively independently of each other under this model; </a:t>
            </a:r>
            <a:endParaRPr lang="en-US" sz="2000" dirty="0" smtClean="0"/>
          </a:p>
          <a:p>
            <a:r>
              <a:rPr lang="en-US" sz="2000" dirty="0" smtClean="0"/>
              <a:t>They </a:t>
            </a:r>
            <a:r>
              <a:rPr lang="en-US" sz="2000" dirty="0"/>
              <a:t>are a great enabler for continuous delivery, allowing frequent releases whilst keeping the rest of the system available and stable.</a:t>
            </a:r>
          </a:p>
        </p:txBody>
      </p:sp>
    </p:spTree>
    <p:extLst>
      <p:ext uri="{BB962C8B-B14F-4D97-AF65-F5344CB8AC3E}">
        <p14:creationId xmlns:p14="http://schemas.microsoft.com/office/powerpoint/2010/main" val="1413309925"/>
      </p:ext>
    </p:extLst>
  </p:cSld>
  <p:clrMapOvr>
    <a:masterClrMapping/>
  </p:clrMapOvr>
  <p:transition xmlns:p14="http://schemas.microsoft.com/office/powerpoint/2010/main" spd="med">
    <p:push/>
  </p:transition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12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337" name="Shape 3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5700" dirty="0" smtClean="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Cool, b</a:t>
            </a:r>
            <a:r>
              <a:rPr sz="5700" dirty="0" smtClean="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ut </a:t>
            </a:r>
            <a:r>
              <a:rPr lang="en-US" sz="5700" dirty="0" smtClean="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I don’t quite get it </a:t>
            </a:r>
            <a:r>
              <a:rPr sz="5700" dirty="0" smtClean="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why</a:t>
            </a:r>
            <a:r>
              <a:rPr lang="en-US" sz="5700" dirty="0" smtClean="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 do I need it !</a:t>
            </a:r>
            <a:endParaRPr sz="5700" dirty="0">
              <a:solidFill>
                <a:srgbClr val="008881"/>
              </a:solidFill>
              <a:uFill>
                <a:solidFill>
                  <a:srgbClr val="008881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546112864"/>
      </p:ext>
    </p:extLst>
  </p:cSld>
  <p:clrMapOvr>
    <a:masterClrMapping/>
  </p:clrMapOvr>
  <p:transition xmlns:p14="http://schemas.microsoft.com/office/powerpoint/2010/main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95" name="Shape 69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96" name="Shape 6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13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pic>
        <p:nvPicPr>
          <p:cNvPr id="697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6212" y="-1"/>
            <a:ext cx="7151576" cy="4503741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Shape 698"/>
          <p:cNvSpPr/>
          <p:nvPr/>
        </p:nvSpPr>
        <p:spPr>
          <a:xfrm>
            <a:off x="-1" y="4655661"/>
            <a:ext cx="6358790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http://highscalability.com/blog/2014/4/8/microservices-not-a-free-lunch.html</a:t>
            </a:r>
          </a:p>
        </p:txBody>
      </p:sp>
    </p:spTree>
    <p:extLst>
      <p:ext uri="{BB962C8B-B14F-4D97-AF65-F5344CB8AC3E}">
        <p14:creationId xmlns:p14="http://schemas.microsoft.com/office/powerpoint/2010/main" val="1537286055"/>
      </p:ext>
    </p:extLst>
  </p:cSld>
  <p:clrMapOvr>
    <a:masterClrMapping/>
  </p:clrMapOvr>
  <p:transition xmlns:p14="http://schemas.microsoft.com/office/powerpoint/2010/main" spd="slow">
    <p:newsfla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14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394" name="Shape 3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3200" dirty="0" smtClean="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No Free Lunch</a:t>
            </a:r>
            <a:endParaRPr sz="3200" dirty="0">
              <a:solidFill>
                <a:srgbClr val="008881"/>
              </a:solidFill>
              <a:uFill>
                <a:solidFill>
                  <a:srgbClr val="008881"/>
                </a:solidFill>
              </a:u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Significant Operations Overhead </a:t>
            </a:r>
            <a:endParaRPr lang="en-US" sz="2000" dirty="0" smtClean="0"/>
          </a:p>
          <a:p>
            <a:r>
              <a:rPr lang="en-US" sz="2000" dirty="0"/>
              <a:t>Substantial </a:t>
            </a:r>
            <a:r>
              <a:rPr lang="en-US" sz="2000" dirty="0" err="1"/>
              <a:t>DevOps</a:t>
            </a:r>
            <a:r>
              <a:rPr lang="en-US" sz="2000" dirty="0"/>
              <a:t> Skills Required </a:t>
            </a:r>
            <a:endParaRPr lang="en-US" sz="2000" dirty="0" smtClean="0"/>
          </a:p>
          <a:p>
            <a:r>
              <a:rPr lang="en-US" sz="2000" dirty="0"/>
              <a:t>Implicit Interfaces</a:t>
            </a:r>
            <a:endParaRPr lang="en-US" sz="2000" dirty="0" smtClean="0"/>
          </a:p>
          <a:p>
            <a:r>
              <a:rPr lang="en-US" sz="2000" dirty="0"/>
              <a:t>Duplication Of </a:t>
            </a:r>
            <a:r>
              <a:rPr lang="en-US" sz="2000" dirty="0" smtClean="0"/>
              <a:t>Effort</a:t>
            </a:r>
          </a:p>
          <a:p>
            <a:r>
              <a:rPr lang="en-US" sz="2000" dirty="0"/>
              <a:t>Distributed System </a:t>
            </a:r>
            <a:r>
              <a:rPr lang="en-US" sz="2000" dirty="0" smtClean="0"/>
              <a:t>Complexity</a:t>
            </a:r>
          </a:p>
          <a:p>
            <a:r>
              <a:rPr lang="en-US" sz="2000" dirty="0" err="1"/>
              <a:t>Asynchronicity</a:t>
            </a:r>
            <a:r>
              <a:rPr lang="en-US" sz="2000" dirty="0"/>
              <a:t> Is </a:t>
            </a:r>
            <a:r>
              <a:rPr lang="en-US" sz="2000" dirty="0" smtClean="0"/>
              <a:t>Difficult</a:t>
            </a:r>
          </a:p>
          <a:p>
            <a:r>
              <a:rPr lang="en-US" sz="2000" dirty="0"/>
              <a:t>Testability Challenges</a:t>
            </a:r>
          </a:p>
        </p:txBody>
      </p:sp>
    </p:spTree>
    <p:extLst>
      <p:ext uri="{BB962C8B-B14F-4D97-AF65-F5344CB8AC3E}">
        <p14:creationId xmlns:p14="http://schemas.microsoft.com/office/powerpoint/2010/main" val="1528530191"/>
      </p:ext>
    </p:extLst>
  </p:cSld>
  <p:clrMapOvr>
    <a:masterClrMapping/>
  </p:clrMapOvr>
  <p:transition xmlns:p14="http://schemas.microsoft.com/office/powerpoint/2010/main" spd="med">
    <p:push/>
  </p:transition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15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366714" y="1074737"/>
            <a:ext cx="8410576" cy="3429001"/>
          </a:xfrm>
          <a:prstGeom prst="rect">
            <a:avLst/>
          </a:prstGeom>
        </p:spPr>
        <p:txBody>
          <a:bodyPr/>
          <a:lstStyle>
            <a:lvl1pPr marL="228600" indent="-2286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8001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–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12573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▪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1946276" indent="-574676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—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2327563" indent="-498763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»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  <a:lvl6pPr marL="25603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venir Next Regular"/>
                <a:ea typeface="Avenir Next Regular"/>
                <a:cs typeface="Avenir Next Regular"/>
                <a:sym typeface="Avenir Next Regular"/>
              </a:defRPr>
            </a:lvl6pPr>
            <a:lvl7pPr marL="30175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venir Next Regular"/>
                <a:ea typeface="Avenir Next Regular"/>
                <a:cs typeface="Avenir Next Regular"/>
                <a:sym typeface="Avenir Next Regular"/>
              </a:defRPr>
            </a:lvl7pPr>
            <a:lvl8pPr marL="34747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venir Next Regular"/>
                <a:ea typeface="Avenir Next Regular"/>
                <a:cs typeface="Avenir Next Regular"/>
                <a:sym typeface="Avenir Next Regular"/>
              </a:defRPr>
            </a:lvl8pPr>
            <a:lvl9pPr marL="39319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venir Next Regular"/>
                <a:ea typeface="Avenir Next Regular"/>
                <a:cs typeface="Avenir Next Regular"/>
                <a:sym typeface="Avenir Next Regular"/>
              </a:defRPr>
            </a:lvl9pPr>
          </a:lstStyle>
          <a:p>
            <a:r>
              <a:rPr lang="en-US" sz="5400" dirty="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Ad hoc small </a:t>
            </a:r>
            <a:r>
              <a:rPr lang="en-US" sz="5400" dirty="0" smtClean="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apps</a:t>
            </a:r>
            <a:r>
              <a:rPr lang="en-US" sz="5400" dirty="0" smtClean="0"/>
              <a:t> </a:t>
            </a:r>
          </a:p>
          <a:p>
            <a:r>
              <a:rPr lang="en-US" sz="5400" dirty="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United government data and API sharing platform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79198"/>
      </p:ext>
    </p:extLst>
  </p:cSld>
  <p:clrMapOvr>
    <a:masterClrMapping/>
  </p:clrMapOvr>
  <p:transition xmlns:p14="http://schemas.microsoft.com/office/powerpoint/2010/main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16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301" name="Shape 301"/>
          <p:cNvSpPr>
            <a:spLocks noGrp="1"/>
          </p:cNvSpPr>
          <p:nvPr>
            <p:ph type="title" idx="4294967295"/>
          </p:nvPr>
        </p:nvSpPr>
        <p:spPr>
          <a:xfrm>
            <a:off x="733425" y="44450"/>
            <a:ext cx="8410575" cy="457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Not Traditional (ESB-centric) SOA</a:t>
            </a:r>
          </a:p>
        </p:txBody>
      </p:sp>
      <p:sp>
        <p:nvSpPr>
          <p:cNvPr id="302" name="Shape 302"/>
          <p:cNvSpPr/>
          <p:nvPr/>
        </p:nvSpPr>
        <p:spPr>
          <a:xfrm>
            <a:off x="2172899" y="2623252"/>
            <a:ext cx="4852529" cy="697822"/>
          </a:xfrm>
          <a:prstGeom prst="roundRect">
            <a:avLst>
              <a:gd name="adj" fmla="val 20000"/>
            </a:avLst>
          </a:prstGeom>
          <a:solidFill>
            <a:srgbClr val="006D6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>
                <a:solidFill>
                  <a:srgbClr val="FFFFFF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Enterprise Service Bus</a:t>
            </a:r>
          </a:p>
        </p:txBody>
      </p:sp>
      <p:sp>
        <p:nvSpPr>
          <p:cNvPr id="303" name="Shape 303"/>
          <p:cNvSpPr/>
          <p:nvPr/>
        </p:nvSpPr>
        <p:spPr>
          <a:xfrm>
            <a:off x="2255449" y="1688945"/>
            <a:ext cx="991729" cy="503750"/>
          </a:xfrm>
          <a:prstGeom prst="roundRect">
            <a:avLst>
              <a:gd name="adj" fmla="val 14593"/>
            </a:avLst>
          </a:prstGeom>
          <a:solidFill>
            <a:srgbClr val="E8A43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1500">
                <a:solidFill>
                  <a:srgbClr val="FFFFFF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FFFFFF"/>
                </a:solidFill>
              </a:rPr>
              <a:t>Service</a:t>
            </a:r>
          </a:p>
        </p:txBody>
      </p:sp>
      <p:sp>
        <p:nvSpPr>
          <p:cNvPr id="304" name="Shape 304"/>
          <p:cNvSpPr/>
          <p:nvPr/>
        </p:nvSpPr>
        <p:spPr>
          <a:xfrm>
            <a:off x="3487349" y="1688945"/>
            <a:ext cx="991729" cy="503750"/>
          </a:xfrm>
          <a:prstGeom prst="roundRect">
            <a:avLst>
              <a:gd name="adj" fmla="val 14593"/>
            </a:avLst>
          </a:prstGeom>
          <a:solidFill>
            <a:srgbClr val="E8A43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1500">
                <a:solidFill>
                  <a:srgbClr val="FFFFFF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FFFFFF"/>
                </a:solidFill>
              </a:rPr>
              <a:t>Service</a:t>
            </a:r>
          </a:p>
        </p:txBody>
      </p:sp>
      <p:sp>
        <p:nvSpPr>
          <p:cNvPr id="305" name="Shape 305"/>
          <p:cNvSpPr/>
          <p:nvPr/>
        </p:nvSpPr>
        <p:spPr>
          <a:xfrm>
            <a:off x="4719249" y="1688945"/>
            <a:ext cx="991729" cy="503750"/>
          </a:xfrm>
          <a:prstGeom prst="roundRect">
            <a:avLst>
              <a:gd name="adj" fmla="val 14593"/>
            </a:avLst>
          </a:prstGeom>
          <a:solidFill>
            <a:srgbClr val="E8A43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1500">
                <a:solidFill>
                  <a:srgbClr val="FFFFFF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FFFFFF"/>
                </a:solidFill>
              </a:rPr>
              <a:t>Service</a:t>
            </a:r>
          </a:p>
        </p:txBody>
      </p:sp>
      <p:sp>
        <p:nvSpPr>
          <p:cNvPr id="306" name="Shape 306"/>
          <p:cNvSpPr/>
          <p:nvPr/>
        </p:nvSpPr>
        <p:spPr>
          <a:xfrm>
            <a:off x="5951149" y="1688945"/>
            <a:ext cx="1074279" cy="503750"/>
          </a:xfrm>
          <a:prstGeom prst="roundRect">
            <a:avLst>
              <a:gd name="adj" fmla="val 14593"/>
            </a:avLst>
          </a:prstGeom>
          <a:solidFill>
            <a:srgbClr val="E8A43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1500">
                <a:solidFill>
                  <a:srgbClr val="FFFFFF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FFFFFF"/>
                </a:solidFill>
              </a:rPr>
              <a:t>Service</a:t>
            </a:r>
          </a:p>
        </p:txBody>
      </p:sp>
      <p:sp>
        <p:nvSpPr>
          <p:cNvPr id="307" name="Shape 307"/>
          <p:cNvSpPr/>
          <p:nvPr/>
        </p:nvSpPr>
        <p:spPr>
          <a:xfrm>
            <a:off x="2751313" y="2192694"/>
            <a:ext cx="1" cy="430559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3983213" y="2192694"/>
            <a:ext cx="1" cy="430559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09" name="Shape 309"/>
          <p:cNvSpPr/>
          <p:nvPr/>
        </p:nvSpPr>
        <p:spPr>
          <a:xfrm>
            <a:off x="5215113" y="2192694"/>
            <a:ext cx="1" cy="430559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6488288" y="2192694"/>
            <a:ext cx="1" cy="430559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11" name="Shape 311"/>
          <p:cNvSpPr/>
          <p:nvPr/>
        </p:nvSpPr>
        <p:spPr>
          <a:xfrm>
            <a:off x="2255449" y="3714810"/>
            <a:ext cx="991729" cy="503750"/>
          </a:xfrm>
          <a:prstGeom prst="roundRect">
            <a:avLst>
              <a:gd name="adj" fmla="val 14593"/>
            </a:avLst>
          </a:prstGeom>
          <a:solidFill>
            <a:srgbClr val="E8A43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1500">
                <a:solidFill>
                  <a:srgbClr val="FFFFFF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FFFFFF"/>
                </a:solidFill>
              </a:rPr>
              <a:t>Service</a:t>
            </a:r>
          </a:p>
        </p:txBody>
      </p:sp>
      <p:sp>
        <p:nvSpPr>
          <p:cNvPr id="312" name="Shape 312"/>
          <p:cNvSpPr/>
          <p:nvPr/>
        </p:nvSpPr>
        <p:spPr>
          <a:xfrm>
            <a:off x="3487349" y="3714810"/>
            <a:ext cx="991729" cy="503750"/>
          </a:xfrm>
          <a:prstGeom prst="roundRect">
            <a:avLst>
              <a:gd name="adj" fmla="val 14593"/>
            </a:avLst>
          </a:prstGeom>
          <a:solidFill>
            <a:srgbClr val="E8A43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1500">
                <a:solidFill>
                  <a:srgbClr val="FFFFFF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FFFFFF"/>
                </a:solidFill>
              </a:rPr>
              <a:t>Service</a:t>
            </a:r>
          </a:p>
        </p:txBody>
      </p:sp>
      <p:sp>
        <p:nvSpPr>
          <p:cNvPr id="313" name="Shape 313"/>
          <p:cNvSpPr/>
          <p:nvPr/>
        </p:nvSpPr>
        <p:spPr>
          <a:xfrm>
            <a:off x="4719249" y="3714810"/>
            <a:ext cx="991729" cy="503750"/>
          </a:xfrm>
          <a:prstGeom prst="roundRect">
            <a:avLst>
              <a:gd name="adj" fmla="val 14593"/>
            </a:avLst>
          </a:prstGeom>
          <a:solidFill>
            <a:srgbClr val="E8A43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1500">
                <a:solidFill>
                  <a:srgbClr val="FFFFFF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FFFFFF"/>
                </a:solidFill>
              </a:rPr>
              <a:t>Service</a:t>
            </a:r>
          </a:p>
        </p:txBody>
      </p:sp>
      <p:sp>
        <p:nvSpPr>
          <p:cNvPr id="314" name="Shape 314"/>
          <p:cNvSpPr/>
          <p:nvPr/>
        </p:nvSpPr>
        <p:spPr>
          <a:xfrm>
            <a:off x="5951149" y="3714810"/>
            <a:ext cx="1074279" cy="503750"/>
          </a:xfrm>
          <a:prstGeom prst="roundRect">
            <a:avLst>
              <a:gd name="adj" fmla="val 14593"/>
            </a:avLst>
          </a:prstGeom>
          <a:solidFill>
            <a:srgbClr val="E8A43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1500">
                <a:solidFill>
                  <a:srgbClr val="FFFFFF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FFFFFF"/>
                </a:solidFill>
              </a:rPr>
              <a:t>Service</a:t>
            </a:r>
          </a:p>
        </p:txBody>
      </p:sp>
      <p:sp>
        <p:nvSpPr>
          <p:cNvPr id="315" name="Shape 315"/>
          <p:cNvSpPr/>
          <p:nvPr/>
        </p:nvSpPr>
        <p:spPr>
          <a:xfrm>
            <a:off x="2751313" y="3284252"/>
            <a:ext cx="1" cy="430559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16" name="Shape 316"/>
          <p:cNvSpPr/>
          <p:nvPr/>
        </p:nvSpPr>
        <p:spPr>
          <a:xfrm>
            <a:off x="3983213" y="3284252"/>
            <a:ext cx="1" cy="430559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17" name="Shape 317"/>
          <p:cNvSpPr/>
          <p:nvPr/>
        </p:nvSpPr>
        <p:spPr>
          <a:xfrm>
            <a:off x="5215113" y="3284252"/>
            <a:ext cx="1" cy="430559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18" name="Shape 318"/>
          <p:cNvSpPr/>
          <p:nvPr/>
        </p:nvSpPr>
        <p:spPr>
          <a:xfrm>
            <a:off x="6488288" y="3284252"/>
            <a:ext cx="1" cy="430559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319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4368" y="3379310"/>
            <a:ext cx="939801" cy="1174751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Shape 320"/>
          <p:cNvSpPr/>
          <p:nvPr/>
        </p:nvSpPr>
        <p:spPr>
          <a:xfrm flipH="1">
            <a:off x="1518381" y="3966685"/>
            <a:ext cx="682855" cy="1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741892" y="1688945"/>
            <a:ext cx="991729" cy="503750"/>
          </a:xfrm>
          <a:prstGeom prst="roundRect">
            <a:avLst>
              <a:gd name="adj" fmla="val 14593"/>
            </a:avLst>
          </a:prstGeom>
          <a:solidFill>
            <a:srgbClr val="E8A43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1500">
                <a:solidFill>
                  <a:srgbClr val="FFFFFF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FFFFFF"/>
                </a:solidFill>
              </a:rPr>
              <a:t>UI</a:t>
            </a:r>
          </a:p>
        </p:txBody>
      </p:sp>
      <p:pic>
        <p:nvPicPr>
          <p:cNvPr id="322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8080" y="698489"/>
            <a:ext cx="739353" cy="559899"/>
          </a:xfrm>
          <a:prstGeom prst="rect">
            <a:avLst/>
          </a:prstGeom>
          <a:ln w="12700">
            <a:miter lim="400000"/>
          </a:ln>
        </p:spPr>
      </p:pic>
      <p:sp>
        <p:nvSpPr>
          <p:cNvPr id="323" name="Shape 323"/>
          <p:cNvSpPr/>
          <p:nvPr/>
        </p:nvSpPr>
        <p:spPr>
          <a:xfrm flipH="1">
            <a:off x="1751188" y="1940819"/>
            <a:ext cx="504262" cy="1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24" name="Shape 324"/>
          <p:cNvSpPr/>
          <p:nvPr/>
        </p:nvSpPr>
        <p:spPr>
          <a:xfrm>
            <a:off x="1237756" y="1258387"/>
            <a:ext cx="1" cy="430559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325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41826" y="3379310"/>
            <a:ext cx="939801" cy="1174751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Shape 326"/>
          <p:cNvSpPr/>
          <p:nvPr/>
        </p:nvSpPr>
        <p:spPr>
          <a:xfrm flipH="1">
            <a:off x="7073996" y="3966685"/>
            <a:ext cx="682856" cy="1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7614126" y="1688945"/>
            <a:ext cx="991730" cy="503750"/>
          </a:xfrm>
          <a:prstGeom prst="roundRect">
            <a:avLst>
              <a:gd name="adj" fmla="val 14593"/>
            </a:avLst>
          </a:prstGeom>
          <a:solidFill>
            <a:srgbClr val="E8A43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1500">
                <a:solidFill>
                  <a:srgbClr val="FFFFFF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FFFFFF"/>
                </a:solidFill>
              </a:rPr>
              <a:t>UI</a:t>
            </a:r>
          </a:p>
        </p:txBody>
      </p:sp>
      <p:pic>
        <p:nvPicPr>
          <p:cNvPr id="328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40314" y="698489"/>
            <a:ext cx="739353" cy="559899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Shape 329"/>
          <p:cNvSpPr/>
          <p:nvPr/>
        </p:nvSpPr>
        <p:spPr>
          <a:xfrm flipH="1">
            <a:off x="7073996" y="1940819"/>
            <a:ext cx="504262" cy="1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30" name="Shape 330"/>
          <p:cNvSpPr/>
          <p:nvPr/>
        </p:nvSpPr>
        <p:spPr>
          <a:xfrm>
            <a:off x="8109990" y="1258387"/>
            <a:ext cx="1" cy="430559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5092959"/>
      </p:ext>
    </p:extLst>
  </p:cSld>
  <p:clrMapOvr>
    <a:masterClrMapping/>
  </p:clrMapOvr>
  <p:transition xmlns:p14="http://schemas.microsoft.com/office/powerpoint/2010/main" spd="med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17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pic>
        <p:nvPicPr>
          <p:cNvPr id="333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840703"/>
            <a:ext cx="9144000" cy="3462094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Shape 334"/>
          <p:cNvSpPr>
            <a:spLocks noGrp="1"/>
          </p:cNvSpPr>
          <p:nvPr>
            <p:ph type="title"/>
          </p:nvPr>
        </p:nvSpPr>
        <p:spPr>
          <a:xfrm>
            <a:off x="366713" y="71438"/>
            <a:ext cx="8410576" cy="554104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But Microservices!</a:t>
            </a:r>
          </a:p>
        </p:txBody>
      </p:sp>
    </p:spTree>
    <p:extLst>
      <p:ext uri="{BB962C8B-B14F-4D97-AF65-F5344CB8AC3E}">
        <p14:creationId xmlns:p14="http://schemas.microsoft.com/office/powerpoint/2010/main" val="4192405800"/>
      </p:ext>
    </p:extLst>
  </p:cSld>
  <p:clrMapOvr>
    <a:masterClrMapping/>
  </p:clrMapOvr>
  <p:transition xmlns:p14="http://schemas.microsoft.com/office/powerpoint/2010/main" spd="med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There’s no free lunch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354" y="1254126"/>
            <a:ext cx="4755059" cy="2890330"/>
          </a:xfrm>
          <a:prstGeom prst="rect">
            <a:avLst/>
          </a:prstGeom>
        </p:spPr>
      </p:pic>
      <p:sp>
        <p:nvSpPr>
          <p:cNvPr id="6" name="Shape 480"/>
          <p:cNvSpPr/>
          <p:nvPr/>
        </p:nvSpPr>
        <p:spPr>
          <a:xfrm>
            <a:off x="0" y="4655661"/>
            <a:ext cx="6364173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martinfowler.com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bliki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MicroservicePrerequisites.html</a:t>
            </a:r>
            <a:endParaRPr sz="1400" dirty="0">
              <a:solidFill>
                <a:schemeClr val="bg1"/>
              </a:solidFill>
              <a:uFill>
                <a:solidFill>
                  <a:srgbClr val="4D4D4D"/>
                </a:solidFill>
              </a:u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520" y="1341120"/>
            <a:ext cx="3400929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4D4D4D"/>
                </a:solidFill>
                <a:effectLst/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rPr>
              <a:t>Rapid provisioning</a:t>
            </a:r>
          </a:p>
          <a:p>
            <a:pPr marL="285750" marR="0" indent="-28575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dirty="0"/>
          </a:p>
          <a:p>
            <a:pPr marL="285750" marR="0" indent="-28575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4D4D4D"/>
                </a:solidFill>
                <a:effectLst/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rPr>
              <a:t>Basic Monitoring</a:t>
            </a:r>
          </a:p>
          <a:p>
            <a:pPr marL="285750" marR="0" indent="-28575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dirty="0"/>
          </a:p>
          <a:p>
            <a:pPr marL="285750" marR="0" indent="-28575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4D4D4D"/>
                </a:solidFill>
                <a:effectLst/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rPr>
              <a:t>Rapid application deployment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236394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Cloud Netflix components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02552" y="973738"/>
            <a:ext cx="1363579" cy="1390617"/>
            <a:chOff x="1991895" y="1831172"/>
            <a:chExt cx="1363579" cy="1390617"/>
          </a:xfrm>
        </p:grpSpPr>
        <p:grpSp>
          <p:nvGrpSpPr>
            <p:cNvPr id="8" name="Group 7"/>
            <p:cNvGrpSpPr/>
            <p:nvPr/>
          </p:nvGrpSpPr>
          <p:grpSpPr>
            <a:xfrm>
              <a:off x="1991895" y="1844842"/>
              <a:ext cx="1363579" cy="1376947"/>
              <a:chOff x="1991895" y="1844842"/>
              <a:chExt cx="1363579" cy="1376947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3" name="Rectangle 2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pic>
          <p:nvPicPr>
            <p:cNvPr id="9" name="Picture 8" descr="ribb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1400" y="2177214"/>
              <a:ext cx="679450" cy="1019175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311400" y="1831172"/>
              <a:ext cx="71053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spc="0" normalizeH="0" baseline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uFill>
                    <a:solidFill>
                      <a:srgbClr val="4D4D4D"/>
                    </a:solidFill>
                  </a:uFill>
                  <a:latin typeface="Arial"/>
                  <a:ea typeface="Arial"/>
                  <a:cs typeface="Arial"/>
                  <a:sym typeface="Arial"/>
                </a:rPr>
                <a:t>Ribbon</a:t>
              </a:r>
              <a:endParaRPr kumimoji="0" lang="en-US" sz="1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869574" y="973738"/>
            <a:ext cx="1363579" cy="1376947"/>
            <a:chOff x="4003174" y="1819442"/>
            <a:chExt cx="1363579" cy="1376947"/>
          </a:xfrm>
        </p:grpSpPr>
        <p:grpSp>
          <p:nvGrpSpPr>
            <p:cNvPr id="10" name="Group 9"/>
            <p:cNvGrpSpPr/>
            <p:nvPr/>
          </p:nvGrpSpPr>
          <p:grpSpPr>
            <a:xfrm>
              <a:off x="4003174" y="1819442"/>
              <a:ext cx="1363579" cy="1376947"/>
              <a:chOff x="1991895" y="1844842"/>
              <a:chExt cx="1363579" cy="1376947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2" name="Rectangle 11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pic>
          <p:nvPicPr>
            <p:cNvPr id="13" name="Picture 12" descr="archaiu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0524" y="2228014"/>
              <a:ext cx="600576" cy="900864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4221947" y="1819442"/>
              <a:ext cx="9529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err="1" smtClean="0">
                  <a:solidFill>
                    <a:schemeClr val="accent1"/>
                  </a:solidFill>
                </a:rPr>
                <a:t>Archaius</a:t>
              </a:r>
              <a:endParaRPr lang="en-US" sz="1400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66713" y="2951745"/>
            <a:ext cx="1363579" cy="1376947"/>
            <a:chOff x="366713" y="2951745"/>
            <a:chExt cx="1363579" cy="1376947"/>
          </a:xfrm>
        </p:grpSpPr>
        <p:sp>
          <p:nvSpPr>
            <p:cNvPr id="21" name="Rectangle 20"/>
            <p:cNvSpPr/>
            <p:nvPr/>
          </p:nvSpPr>
          <p:spPr>
            <a:xfrm>
              <a:off x="622057" y="2951745"/>
              <a:ext cx="7873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chemeClr val="accent1"/>
                  </a:solidFill>
                </a:rPr>
                <a:t>Eureka</a:t>
              </a:r>
              <a:endParaRPr lang="en-US" sz="1400" dirty="0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366713" y="2951745"/>
              <a:ext cx="1363579" cy="1376947"/>
              <a:chOff x="1991895" y="1844842"/>
              <a:chExt cx="1363579" cy="1376947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34" name="Rectangle 33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pic>
          <p:nvPicPr>
            <p:cNvPr id="46" name="Picture 45" descr="eureka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154" y="3327400"/>
              <a:ext cx="625842" cy="938764"/>
            </a:xfrm>
            <a:prstGeom prst="rect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5158874" y="954655"/>
            <a:ext cx="1363579" cy="1384300"/>
            <a:chOff x="5158874" y="954655"/>
            <a:chExt cx="1363579" cy="1384300"/>
          </a:xfrm>
        </p:grpSpPr>
        <p:grpSp>
          <p:nvGrpSpPr>
            <p:cNvPr id="19" name="Group 18"/>
            <p:cNvGrpSpPr/>
            <p:nvPr/>
          </p:nvGrpSpPr>
          <p:grpSpPr>
            <a:xfrm>
              <a:off x="5158874" y="962008"/>
              <a:ext cx="1363579" cy="1376947"/>
              <a:chOff x="1991895" y="1844842"/>
              <a:chExt cx="1363579" cy="1376947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3" name="Rectangle 22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sp>
          <p:nvSpPr>
            <p:cNvPr id="31" name="Rectangle 30"/>
            <p:cNvSpPr/>
            <p:nvPr/>
          </p:nvSpPr>
          <p:spPr>
            <a:xfrm>
              <a:off x="5530502" y="954655"/>
              <a:ext cx="66340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chemeClr val="accent1"/>
                  </a:solidFill>
                </a:rPr>
                <a:t>Feign</a:t>
              </a:r>
              <a:endParaRPr lang="en-US" sz="1400" dirty="0"/>
            </a:p>
          </p:txBody>
        </p:sp>
        <p:pic>
          <p:nvPicPr>
            <p:cNvPr id="48" name="Picture 47" descr="feig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3742" y="1318810"/>
              <a:ext cx="656924" cy="985386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3524584" y="973736"/>
            <a:ext cx="1363579" cy="1376949"/>
            <a:chOff x="3524584" y="973736"/>
            <a:chExt cx="1363579" cy="1376949"/>
          </a:xfrm>
        </p:grpSpPr>
        <p:grpSp>
          <p:nvGrpSpPr>
            <p:cNvPr id="24" name="Group 23"/>
            <p:cNvGrpSpPr/>
            <p:nvPr/>
          </p:nvGrpSpPr>
          <p:grpSpPr>
            <a:xfrm>
              <a:off x="3524584" y="973738"/>
              <a:ext cx="1363579" cy="1376947"/>
              <a:chOff x="1991895" y="1844842"/>
              <a:chExt cx="1363579" cy="1376947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6" name="Rectangle 25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sp>
          <p:nvSpPr>
            <p:cNvPr id="27" name="Rectangle 26"/>
            <p:cNvSpPr/>
            <p:nvPr/>
          </p:nvSpPr>
          <p:spPr>
            <a:xfrm>
              <a:off x="3764747" y="973736"/>
              <a:ext cx="80021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err="1" smtClean="0">
                  <a:solidFill>
                    <a:schemeClr val="accent1"/>
                  </a:solidFill>
                </a:rPr>
                <a:t>Hystrix</a:t>
              </a:r>
              <a:endParaRPr lang="en-US" sz="1400" dirty="0"/>
            </a:p>
          </p:txBody>
        </p:sp>
        <p:pic>
          <p:nvPicPr>
            <p:cNvPr id="50" name="Picture 49" descr="hystrix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3500" y="1311447"/>
              <a:ext cx="678766" cy="1018149"/>
            </a:xfrm>
            <a:prstGeom prst="rect">
              <a:avLst/>
            </a:prstGeom>
          </p:spPr>
        </p:pic>
      </p:grpSp>
      <p:grpSp>
        <p:nvGrpSpPr>
          <p:cNvPr id="54" name="Group 53"/>
          <p:cNvGrpSpPr/>
          <p:nvPr/>
        </p:nvGrpSpPr>
        <p:grpSpPr>
          <a:xfrm>
            <a:off x="1900521" y="2926345"/>
            <a:ext cx="1363579" cy="1390619"/>
            <a:chOff x="1900521" y="2926345"/>
            <a:chExt cx="1363579" cy="1390619"/>
          </a:xfrm>
        </p:grpSpPr>
        <p:grpSp>
          <p:nvGrpSpPr>
            <p:cNvPr id="28" name="Group 27"/>
            <p:cNvGrpSpPr/>
            <p:nvPr/>
          </p:nvGrpSpPr>
          <p:grpSpPr>
            <a:xfrm>
              <a:off x="1900521" y="2940017"/>
              <a:ext cx="1363579" cy="1376947"/>
              <a:chOff x="1991895" y="1844842"/>
              <a:chExt cx="1363579" cy="1376947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30" name="Rectangle 29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pic>
          <p:nvPicPr>
            <p:cNvPr id="52" name="Picture 51" descr="turbin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6924" y="3319009"/>
              <a:ext cx="631437" cy="947155"/>
            </a:xfrm>
            <a:prstGeom prst="rect">
              <a:avLst/>
            </a:prstGeom>
          </p:spPr>
        </p:pic>
        <p:sp>
          <p:nvSpPr>
            <p:cNvPr id="53" name="Rectangle 52"/>
            <p:cNvSpPr/>
            <p:nvPr/>
          </p:nvSpPr>
          <p:spPr>
            <a:xfrm>
              <a:off x="2164387" y="2926345"/>
              <a:ext cx="8515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chemeClr val="accent1"/>
                  </a:solidFill>
                </a:rPr>
                <a:t>Turbine</a:t>
              </a:r>
              <a:endParaRPr lang="en-US" sz="1400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815421" y="949308"/>
            <a:ext cx="1363579" cy="1382294"/>
            <a:chOff x="6815421" y="949308"/>
            <a:chExt cx="1363579" cy="1382294"/>
          </a:xfrm>
        </p:grpSpPr>
        <p:grpSp>
          <p:nvGrpSpPr>
            <p:cNvPr id="36" name="Group 35"/>
            <p:cNvGrpSpPr/>
            <p:nvPr/>
          </p:nvGrpSpPr>
          <p:grpSpPr>
            <a:xfrm>
              <a:off x="6815421" y="954655"/>
              <a:ext cx="1363579" cy="1376947"/>
              <a:chOff x="1991895" y="1844842"/>
              <a:chExt cx="1363579" cy="1376947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38" name="Rectangle 37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sp>
          <p:nvSpPr>
            <p:cNvPr id="45" name="Rectangle 44"/>
            <p:cNvSpPr/>
            <p:nvPr/>
          </p:nvSpPr>
          <p:spPr>
            <a:xfrm>
              <a:off x="7219602" y="949308"/>
              <a:ext cx="56355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err="1" smtClean="0">
                  <a:solidFill>
                    <a:schemeClr val="accent1"/>
                  </a:solidFill>
                </a:rPr>
                <a:t>Zuul</a:t>
              </a:r>
              <a:endParaRPr lang="en-US" sz="1400" dirty="0"/>
            </a:p>
          </p:txBody>
        </p:sp>
        <p:pic>
          <p:nvPicPr>
            <p:cNvPr id="55" name="Picture 54" descr="zuul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9816" y="1274160"/>
              <a:ext cx="631437" cy="947155"/>
            </a:xfrm>
            <a:prstGeom prst="rect">
              <a:avLst/>
            </a:prstGeom>
          </p:spPr>
        </p:pic>
      </p:grpSp>
      <p:cxnSp>
        <p:nvCxnSpPr>
          <p:cNvPr id="58" name="Straight Connector 57"/>
          <p:cNvCxnSpPr/>
          <p:nvPr/>
        </p:nvCxnSpPr>
        <p:spPr>
          <a:xfrm flipV="1">
            <a:off x="0" y="2590800"/>
            <a:ext cx="9144000" cy="12700"/>
          </a:xfrm>
          <a:prstGeom prst="line">
            <a:avLst/>
          </a:prstGeom>
          <a:noFill/>
          <a:ln w="60325" cap="flat">
            <a:solidFill>
              <a:srgbClr val="33928A">
                <a:alpha val="41000"/>
              </a:srgbClr>
            </a:solidFill>
            <a:prstDash val="dash"/>
            <a:round/>
            <a:tailEnd type="non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9" name="TextBox 58"/>
          <p:cNvSpPr txBox="1"/>
          <p:nvPr/>
        </p:nvSpPr>
        <p:spPr>
          <a:xfrm rot="16200000">
            <a:off x="8396071" y="1476358"/>
            <a:ext cx="68248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4D4D4D"/>
                </a:solidFill>
                <a:effectLst/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rPr>
              <a:t>Client</a:t>
            </a:r>
          </a:p>
        </p:txBody>
      </p:sp>
      <p:sp>
        <p:nvSpPr>
          <p:cNvPr id="60" name="TextBox 59"/>
          <p:cNvSpPr txBox="1"/>
          <p:nvPr/>
        </p:nvSpPr>
        <p:spPr>
          <a:xfrm rot="16200000">
            <a:off x="8351214" y="3483978"/>
            <a:ext cx="77220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50603406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3200" dirty="0">
              <a:solidFill>
                <a:srgbClr val="008881"/>
              </a:solidFill>
              <a:uFill>
                <a:solidFill>
                  <a:srgbClr val="008881"/>
                </a:solidFill>
              </a:uFill>
            </a:endParaRPr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2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1524000"/>
            <a:ext cx="3886200" cy="20955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Shape 9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20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916" name="Shape 9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3200" dirty="0" smtClean="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Netflix OSS</a:t>
            </a:r>
            <a:endParaRPr sz="3200" dirty="0">
              <a:solidFill>
                <a:srgbClr val="008881"/>
              </a:solidFill>
              <a:uFill>
                <a:solidFill>
                  <a:srgbClr val="008881"/>
                </a:solidFill>
              </a:uFill>
            </a:endParaRPr>
          </a:p>
        </p:txBody>
      </p:sp>
      <p:sp>
        <p:nvSpPr>
          <p:cNvPr id="917" name="Shape 917"/>
          <p:cNvSpPr>
            <a:spLocks noGrp="1"/>
          </p:cNvSpPr>
          <p:nvPr>
            <p:ph type="body" idx="1"/>
          </p:nvPr>
        </p:nvSpPr>
        <p:spPr>
          <a:xfrm>
            <a:off x="366713" y="929249"/>
            <a:ext cx="8186738" cy="3440578"/>
          </a:xfrm>
          <a:prstGeom prst="rect">
            <a:avLst/>
          </a:prstGeom>
        </p:spPr>
        <p:txBody>
          <a:bodyPr numCol="1" spcCol="38100">
            <a:noAutofit/>
          </a:bodyPr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/>
              <a:t>Ribbon: A client load balancer. Ribbon loads routing info from Eureka. It has several implementations of load balancing rules. Ribbon is used internally by Feign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/>
              <a:t>Feign: A declarative REST client. Allows annotation of interface to be mapped to endpoints. When combined with Ribbon it adds load balancing capabilities to the client interface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err="1"/>
              <a:t>Hystrix</a:t>
            </a:r>
            <a:r>
              <a:rPr lang="en-US" sz="1600" dirty="0"/>
              <a:t>: Circuit breaker patter implementation. Via spring annotations add commands to methods using AOP. Protects clients from failures and reports metrics via a stream of HTTP events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err="1"/>
              <a:t>Zuul</a:t>
            </a:r>
            <a:r>
              <a:rPr lang="en-US" sz="1600" dirty="0"/>
              <a:t>:  A set of HTTP filters do add routing, security. On spring its used to create a CORS filter for UI apps to be able to access external services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err="1"/>
              <a:t>Archaius</a:t>
            </a:r>
            <a:r>
              <a:rPr lang="en-US" sz="1600" dirty="0"/>
              <a:t>: Dynamic configuration management. Used with Spring’s </a:t>
            </a:r>
            <a:r>
              <a:rPr lang="en-US" sz="1600" dirty="0" err="1"/>
              <a:t>config</a:t>
            </a:r>
            <a:r>
              <a:rPr lang="en-US" sz="1600" dirty="0"/>
              <a:t> server to allow dynamic properties loading 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/>
              <a:t>Eureka: Discovery server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/>
              <a:t>Turbine: Event aggregation engine. It can combine several streams (</a:t>
            </a:r>
            <a:r>
              <a:rPr lang="en-US" sz="1600" dirty="0" err="1"/>
              <a:t>hystrix</a:t>
            </a:r>
            <a:r>
              <a:rPr lang="en-US" sz="1600" dirty="0"/>
              <a:t>) into one combined view, that can be view later on a dashboard</a:t>
            </a:r>
            <a:endParaRPr sz="1600" dirty="0">
              <a:solidFill>
                <a:srgbClr val="4D4D4D"/>
              </a:solidFill>
              <a:uFill>
                <a:solidFill>
                  <a:srgbClr val="4D4D4D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902606177"/>
      </p:ext>
    </p:extLst>
  </p:cSld>
  <p:clrMapOvr>
    <a:masterClrMapping/>
  </p:clrMapOvr>
  <p:transition xmlns:p14="http://schemas.microsoft.com/office/powerpoint/2010/main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Netflix API Implementation </a:t>
            </a:r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401" y="1056479"/>
            <a:ext cx="5207000" cy="339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4378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Shape 9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22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916" name="Shape 9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3200" dirty="0" smtClean="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API Management </a:t>
            </a:r>
            <a:endParaRPr sz="3200" dirty="0">
              <a:solidFill>
                <a:srgbClr val="008881"/>
              </a:solidFill>
              <a:uFill>
                <a:solidFill>
                  <a:srgbClr val="008881"/>
                </a:solidFill>
              </a:uFill>
            </a:endParaRPr>
          </a:p>
        </p:txBody>
      </p:sp>
      <p:sp>
        <p:nvSpPr>
          <p:cNvPr id="917" name="Shape 917"/>
          <p:cNvSpPr>
            <a:spLocks noGrp="1"/>
          </p:cNvSpPr>
          <p:nvPr>
            <p:ph type="body" idx="1"/>
          </p:nvPr>
        </p:nvSpPr>
        <p:spPr>
          <a:xfrm>
            <a:off x="366713" y="1068949"/>
            <a:ext cx="8186738" cy="3440578"/>
          </a:xfrm>
          <a:prstGeom prst="rect">
            <a:avLst/>
          </a:prstGeom>
        </p:spPr>
        <p:txBody>
          <a:bodyPr numCol="1" spcCol="38100">
            <a:normAutofit/>
          </a:bodyPr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 smtClean="0"/>
              <a:t>Design 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/>
              <a:t>Documentation </a:t>
            </a:r>
            <a:endParaRPr lang="en-US" sz="2800" dirty="0" smtClean="0"/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 smtClean="0"/>
              <a:t>Analytics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/>
              <a:t>Universal </a:t>
            </a:r>
            <a:r>
              <a:rPr lang="en-US" sz="2800" dirty="0" smtClean="0"/>
              <a:t>Access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 smtClean="0"/>
              <a:t>Uptime </a:t>
            </a:r>
            <a:endParaRPr lang="en-US" sz="2800" dirty="0"/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lang="en-US" dirty="0"/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4D4D4D"/>
              </a:solidFill>
              <a:uFill>
                <a:solidFill>
                  <a:srgbClr val="4D4D4D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686276058"/>
      </p:ext>
    </p:extLst>
  </p:cSld>
  <p:clrMapOvr>
    <a:masterClrMapping/>
  </p:clrMapOvr>
  <p:transition xmlns:p14="http://schemas.microsoft.com/office/powerpoint/2010/main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Shape 9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23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916" name="Shape 9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3200" dirty="0" smtClean="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 TYK</a:t>
            </a:r>
            <a:endParaRPr sz="3200" dirty="0">
              <a:solidFill>
                <a:srgbClr val="008881"/>
              </a:solidFill>
              <a:uFill>
                <a:solidFill>
                  <a:srgbClr val="008881"/>
                </a:solidFill>
              </a:u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13" y="1119612"/>
            <a:ext cx="7581900" cy="303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545652"/>
      </p:ext>
    </p:extLst>
  </p:cSld>
  <p:clrMapOvr>
    <a:masterClrMapping/>
  </p:clrMapOvr>
  <p:transition xmlns:p14="http://schemas.microsoft.com/office/powerpoint/2010/main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24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pic>
        <p:nvPicPr>
          <p:cNvPr id="604" name="dropped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1463" y="1122300"/>
            <a:ext cx="7441074" cy="2597129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Shape 606"/>
          <p:cNvSpPr/>
          <p:nvPr/>
        </p:nvSpPr>
        <p:spPr>
          <a:xfrm>
            <a:off x="25163" y="4655661"/>
            <a:ext cx="158681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http://12factor.net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57172" y="3719429"/>
            <a:ext cx="4004435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FF6600"/>
                </a:solidFill>
                <a:effectLst/>
                <a:uFill>
                  <a:solidFill>
                    <a:srgbClr val="4D4D4D"/>
                  </a:solidFill>
                </a:uFill>
                <a:sym typeface="Arial"/>
              </a:rPr>
              <a:t>Clou</a:t>
            </a:r>
            <a:r>
              <a:rPr lang="en-US" sz="2800" dirty="0" smtClean="0">
                <a:solidFill>
                  <a:srgbClr val="FF6600"/>
                </a:solidFill>
              </a:rPr>
              <a:t>d Native Application 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FF6600"/>
              </a:solidFill>
              <a:effectLst/>
              <a:uFill>
                <a:solidFill>
                  <a:srgbClr val="4D4D4D"/>
                </a:solidFill>
              </a:u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71039"/>
      </p:ext>
    </p:extLst>
  </p:cSld>
  <p:clrMapOvr>
    <a:masterClrMapping/>
  </p:clrMapOvr>
  <p:transition xmlns:p14="http://schemas.microsoft.com/office/powerpoint/2010/main" spd="slow">
    <p:newsfla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Shape 9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25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916" name="Shape 9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3200" dirty="0" smtClean="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Cloud Benefits - </a:t>
            </a:r>
            <a:r>
              <a:rPr lang="en-US" sz="3200" dirty="0" err="1" smtClean="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IaaS</a:t>
            </a:r>
            <a:endParaRPr sz="3200" dirty="0">
              <a:solidFill>
                <a:srgbClr val="008881"/>
              </a:solidFill>
              <a:uFill>
                <a:solidFill>
                  <a:srgbClr val="008881"/>
                </a:solidFill>
              </a:uFill>
            </a:endParaRPr>
          </a:p>
        </p:txBody>
      </p:sp>
      <p:sp>
        <p:nvSpPr>
          <p:cNvPr id="917" name="Shape 917"/>
          <p:cNvSpPr>
            <a:spLocks noGrp="1"/>
          </p:cNvSpPr>
          <p:nvPr>
            <p:ph type="body" idx="1"/>
          </p:nvPr>
        </p:nvSpPr>
        <p:spPr>
          <a:xfrm>
            <a:off x="366713" y="1068949"/>
            <a:ext cx="8186738" cy="3440578"/>
          </a:xfrm>
          <a:prstGeom prst="rect">
            <a:avLst/>
          </a:prstGeom>
        </p:spPr>
        <p:txBody>
          <a:bodyPr numCol="1" spcCol="38100">
            <a:normAutofit/>
          </a:bodyPr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 smtClean="0"/>
              <a:t>Flexibility </a:t>
            </a:r>
            <a:endParaRPr lang="en-US" sz="2800" dirty="0" smtClean="0"/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 smtClean="0"/>
              <a:t>Lightweight, Consolidation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 smtClean="0"/>
              <a:t>Fast Provision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 smtClean="0"/>
              <a:t>High Availability, </a:t>
            </a:r>
            <a:r>
              <a:rPr lang="en-US" sz="2800" dirty="0"/>
              <a:t>Uptime </a:t>
            </a:r>
            <a:endParaRPr lang="en-US" sz="2800" dirty="0" smtClean="0"/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 smtClean="0"/>
              <a:t>Scale On Demand </a:t>
            </a:r>
            <a:endParaRPr lang="en-US" sz="2800" dirty="0" smtClean="0"/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 smtClean="0"/>
              <a:t>Operation Agility, Streamline Process</a:t>
            </a:r>
            <a:endParaRPr lang="en-US" sz="2800" dirty="0" smtClean="0"/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lang="en-US" sz="2800" dirty="0"/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lang="en-US" dirty="0"/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4D4D4D"/>
              </a:solidFill>
              <a:uFill>
                <a:solidFill>
                  <a:srgbClr val="4D4D4D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595931302"/>
      </p:ext>
    </p:extLst>
  </p:cSld>
  <p:clrMapOvr>
    <a:masterClrMapping/>
  </p:clrMapOvr>
  <p:transition xmlns:p14="http://schemas.microsoft.com/office/powerpoint/2010/main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26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366714" y="1074737"/>
            <a:ext cx="8410576" cy="3429001"/>
          </a:xfrm>
          <a:prstGeom prst="rect">
            <a:avLst/>
          </a:prstGeom>
        </p:spPr>
        <p:txBody>
          <a:bodyPr/>
          <a:lstStyle>
            <a:lvl1pPr marL="228600" indent="-2286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8001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–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12573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▪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1946276" indent="-574676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—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2327563" indent="-498763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»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  <a:lvl6pPr marL="25603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venir Next Regular"/>
                <a:ea typeface="Avenir Next Regular"/>
                <a:cs typeface="Avenir Next Regular"/>
                <a:sym typeface="Avenir Next Regular"/>
              </a:defRPr>
            </a:lvl6pPr>
            <a:lvl7pPr marL="30175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venir Next Regular"/>
                <a:ea typeface="Avenir Next Regular"/>
                <a:cs typeface="Avenir Next Regular"/>
                <a:sym typeface="Avenir Next Regular"/>
              </a:defRPr>
            </a:lvl7pPr>
            <a:lvl8pPr marL="34747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venir Next Regular"/>
                <a:ea typeface="Avenir Next Regular"/>
                <a:cs typeface="Avenir Next Regular"/>
                <a:sym typeface="Avenir Next Regular"/>
              </a:defRPr>
            </a:lvl8pPr>
            <a:lvl9pPr marL="39319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venir Next Regular"/>
                <a:ea typeface="Avenir Next Regular"/>
                <a:cs typeface="Avenir Next Regular"/>
                <a:sym typeface="Avenir Next Regular"/>
              </a:defRPr>
            </a:lvl9pPr>
          </a:lstStyle>
          <a:p>
            <a:pPr marL="0" indent="0">
              <a:buNone/>
            </a:pPr>
            <a:r>
              <a:rPr lang="en-US" sz="5400" dirty="0" smtClean="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Again, Not Free Especially For the App </a:t>
            </a:r>
            <a:endParaRPr lang="en-US" sz="5400" dirty="0">
              <a:solidFill>
                <a:srgbClr val="008881"/>
              </a:solidFill>
              <a:uFill>
                <a:solidFill>
                  <a:srgbClr val="008881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921819274"/>
      </p:ext>
    </p:extLst>
  </p:cSld>
  <p:clrMapOvr>
    <a:masterClrMapping/>
  </p:clrMapOvr>
  <p:transition xmlns:p14="http://schemas.microsoft.com/office/powerpoint/2010/main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Shape 9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27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916" name="Shape 9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3200" dirty="0" smtClean="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Application Need To</a:t>
            </a:r>
            <a:endParaRPr sz="3200" dirty="0">
              <a:solidFill>
                <a:srgbClr val="008881"/>
              </a:solidFill>
              <a:uFill>
                <a:solidFill>
                  <a:srgbClr val="008881"/>
                </a:solidFill>
              </a:uFill>
            </a:endParaRPr>
          </a:p>
        </p:txBody>
      </p:sp>
      <p:sp>
        <p:nvSpPr>
          <p:cNvPr id="917" name="Shape 917"/>
          <p:cNvSpPr>
            <a:spLocks noGrp="1"/>
          </p:cNvSpPr>
          <p:nvPr>
            <p:ph type="body" idx="1"/>
          </p:nvPr>
        </p:nvSpPr>
        <p:spPr>
          <a:xfrm>
            <a:off x="366713" y="1068949"/>
            <a:ext cx="8186738" cy="2893451"/>
          </a:xfrm>
          <a:prstGeom prst="rect">
            <a:avLst/>
          </a:prstGeom>
        </p:spPr>
        <p:txBody>
          <a:bodyPr numCol="1" spcCol="38100">
            <a:normAutofit/>
          </a:bodyPr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 smtClean="0"/>
              <a:t>Portable </a:t>
            </a:r>
            <a:endParaRPr lang="en-US" sz="2800" dirty="0" smtClean="0"/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 smtClean="0"/>
              <a:t>Lightweight 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 smtClean="0"/>
              <a:t>End to End Scalability 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/>
              <a:t>End to </a:t>
            </a:r>
            <a:r>
              <a:rPr lang="en-US" sz="2800" dirty="0" smtClean="0"/>
              <a:t>End High Availability  </a:t>
            </a:r>
            <a:endParaRPr lang="en-US" sz="2800" dirty="0" smtClean="0"/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 smtClean="0"/>
              <a:t>Virtual Aware</a:t>
            </a:r>
            <a:endParaRPr lang="en-US" sz="2800" dirty="0" smtClean="0"/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lang="en-US" sz="2800" dirty="0"/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lang="en-US" dirty="0"/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4D4D4D"/>
              </a:solidFill>
              <a:uFill>
                <a:solidFill>
                  <a:srgbClr val="4D4D4D"/>
                </a:solidFill>
              </a:u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15900" y="1068949"/>
            <a:ext cx="8337550" cy="2893451"/>
          </a:xfrm>
          <a:prstGeom prst="rect">
            <a:avLst/>
          </a:prstGeom>
          <a:solidFill>
            <a:schemeClr val="tx1">
              <a:alpha val="75000"/>
            </a:schemeClr>
          </a:solidFill>
          <a:ln w="25400">
            <a:solidFill>
              <a:srgbClr val="0A6258"/>
            </a:solidFill>
            <a:round/>
            <a:headEnd type="triangle"/>
          </a:ln>
        </p:spPr>
        <p:txBody>
          <a:bodyPr lIns="0" tIns="0" rIns="0" bIns="0" rtlCol="0" anchor="ctr"/>
          <a:lstStyle/>
          <a:p>
            <a:pPr algn="ctr" defTabSz="457200"/>
            <a:r>
              <a:rPr lang="en-US" sz="3600" dirty="0" smtClean="0"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Helvetica"/>
              </a:rPr>
              <a:t>Application Modernization, Re-Architecting, Re-Design and Re-Write   </a:t>
            </a:r>
            <a:endParaRPr lang="en-US" sz="3600" dirty="0">
              <a:solidFill>
                <a:schemeClr val="bg1"/>
              </a:solidFill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32130253"/>
      </p:ext>
    </p:extLst>
  </p:cSld>
  <p:clrMapOvr>
    <a:masterClrMapping/>
  </p:clrMapOvr>
  <p:transition xmlns:p14="http://schemas.microsoft.com/office/powerpoint/2010/main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624"/>
          <p:cNvSpPr/>
          <p:nvPr/>
        </p:nvSpPr>
        <p:spPr>
          <a:xfrm>
            <a:off x="1706233" y="1487587"/>
            <a:ext cx="5202567" cy="2463784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en-US" sz="10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Shape 617"/>
          <p:cNvSpPr txBox="1">
            <a:spLocks noGrp="1"/>
          </p:cNvSpPr>
          <p:nvPr>
            <p:ph type="title"/>
          </p:nvPr>
        </p:nvSpPr>
        <p:spPr>
          <a:xfrm>
            <a:off x="366712" y="241042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85D"/>
              </a:buClr>
              <a:buSzPct val="25000"/>
              <a:buFont typeface="Arial"/>
              <a:buNone/>
            </a:pPr>
            <a:r>
              <a:rPr lang="en-US" sz="3200" dirty="0" smtClean="0">
                <a:solidFill>
                  <a:srgbClr val="00685D"/>
                </a:solidFill>
              </a:rPr>
              <a:t>How An App Looks Like</a:t>
            </a:r>
            <a:endParaRPr lang="en-US" sz="3200" b="0" i="0" u="none" strike="noStrike" cap="none" baseline="0" dirty="0">
              <a:solidFill>
                <a:srgbClr val="0068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013623" y="2264840"/>
            <a:ext cx="4612954" cy="815453"/>
            <a:chOff x="2625871" y="1799032"/>
            <a:chExt cx="1470488" cy="815453"/>
          </a:xfrm>
        </p:grpSpPr>
        <p:sp>
          <p:nvSpPr>
            <p:cNvPr id="4" name="Rounded Rectangle 3"/>
            <p:cNvSpPr/>
            <p:nvPr/>
          </p:nvSpPr>
          <p:spPr>
            <a:xfrm>
              <a:off x="2625871" y="1799032"/>
              <a:ext cx="1470488" cy="815453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Container</a:t>
              </a:r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2912327" y="2146980"/>
              <a:ext cx="964411" cy="25930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War</a:t>
              </a:r>
              <a:endParaRPr lang="en-US" dirty="0"/>
            </a:p>
          </p:txBody>
        </p:sp>
      </p:grpSp>
      <p:sp>
        <p:nvSpPr>
          <p:cNvPr id="6" name="Can 5"/>
          <p:cNvSpPr/>
          <p:nvPr/>
        </p:nvSpPr>
        <p:spPr>
          <a:xfrm rot="5400000">
            <a:off x="2199785" y="3077569"/>
            <a:ext cx="367710" cy="845008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MQ</a:t>
            </a:r>
          </a:p>
        </p:txBody>
      </p:sp>
      <p:sp>
        <p:nvSpPr>
          <p:cNvPr id="8" name="Can 7"/>
          <p:cNvSpPr/>
          <p:nvPr/>
        </p:nvSpPr>
        <p:spPr>
          <a:xfrm>
            <a:off x="2853880" y="3177814"/>
            <a:ext cx="763889" cy="620706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Store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675064" y="3220724"/>
            <a:ext cx="937124" cy="48230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4695418" y="3220724"/>
            <a:ext cx="937124" cy="48230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5689452" y="3220724"/>
            <a:ext cx="937124" cy="4823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2115109" y="1692444"/>
            <a:ext cx="937124" cy="48230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UI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5589940" y="1663797"/>
            <a:ext cx="937124" cy="48230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75024" y="1136522"/>
            <a:ext cx="1714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accent5"/>
                </a:solidFill>
              </a:rPr>
              <a:t>APP</a:t>
            </a:r>
            <a:endParaRPr lang="en-US" sz="12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17096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29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384" name="Shape 384"/>
          <p:cNvSpPr>
            <a:spLocks noGrp="1"/>
          </p:cNvSpPr>
          <p:nvPr>
            <p:ph type="title" idx="4294967295"/>
          </p:nvPr>
        </p:nvSpPr>
        <p:spPr>
          <a:xfrm>
            <a:off x="366712" y="464751"/>
            <a:ext cx="8410576" cy="52938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</a:rPr>
              <a:t>12 Factor Apps</a:t>
            </a:r>
          </a:p>
        </p:txBody>
      </p:sp>
      <p:pic>
        <p:nvPicPr>
          <p:cNvPr id="38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83797" y="1208616"/>
            <a:ext cx="4560713" cy="342053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8" name="Group 388"/>
          <p:cNvGrpSpPr/>
          <p:nvPr/>
        </p:nvGrpSpPr>
        <p:grpSpPr>
          <a:xfrm>
            <a:off x="261462" y="1386224"/>
            <a:ext cx="1570580" cy="759574"/>
            <a:chOff x="0" y="0"/>
            <a:chExt cx="1570579" cy="759572"/>
          </a:xfrm>
        </p:grpSpPr>
        <p:sp>
          <p:nvSpPr>
            <p:cNvPr id="386" name="Shape 386"/>
            <p:cNvSpPr/>
            <p:nvPr/>
          </p:nvSpPr>
          <p:spPr>
            <a:xfrm>
              <a:off x="113380" y="0"/>
              <a:ext cx="1397473" cy="759573"/>
            </a:xfrm>
            <a:prstGeom prst="roundRect">
              <a:avLst>
                <a:gd name="adj" fmla="val 17539"/>
              </a:avLst>
            </a:prstGeom>
            <a:solidFill>
              <a:srgbClr val="00685D"/>
            </a:solidFill>
            <a:ln w="9525" cap="flat">
              <a:solidFill>
                <a:srgbClr val="33928A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200"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0" y="254810"/>
              <a:ext cx="1570580" cy="2499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1200">
                  <a:solidFill>
                    <a:srgbClr val="FFFFFF"/>
                  </a:solidFill>
                  <a:uFillTx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I. Codebase</a:t>
              </a:r>
            </a:p>
          </p:txBody>
        </p:sp>
      </p:grpSp>
      <p:grpSp>
        <p:nvGrpSpPr>
          <p:cNvPr id="391" name="Group 391"/>
          <p:cNvGrpSpPr/>
          <p:nvPr/>
        </p:nvGrpSpPr>
        <p:grpSpPr>
          <a:xfrm>
            <a:off x="1960246" y="1386224"/>
            <a:ext cx="1570580" cy="762001"/>
            <a:chOff x="0" y="0"/>
            <a:chExt cx="1570579" cy="762000"/>
          </a:xfrm>
        </p:grpSpPr>
        <p:sp>
          <p:nvSpPr>
            <p:cNvPr id="389" name="Shape 389"/>
            <p:cNvSpPr/>
            <p:nvPr/>
          </p:nvSpPr>
          <p:spPr>
            <a:xfrm>
              <a:off x="97231" y="0"/>
              <a:ext cx="1397001" cy="762000"/>
            </a:xfrm>
            <a:prstGeom prst="roundRect">
              <a:avLst>
                <a:gd name="adj" fmla="val 17484"/>
              </a:avLst>
            </a:prstGeom>
            <a:solidFill>
              <a:srgbClr val="00685D"/>
            </a:solidFill>
            <a:ln w="9525" cap="flat">
              <a:solidFill>
                <a:srgbClr val="33928A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0" y="236145"/>
              <a:ext cx="1570580" cy="2499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1200">
                  <a:solidFill>
                    <a:srgbClr val="FFFFFF"/>
                  </a:solidFill>
                  <a:uFillTx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II. Dependencies</a:t>
              </a:r>
            </a:p>
          </p:txBody>
        </p:sp>
      </p:grpSp>
      <p:grpSp>
        <p:nvGrpSpPr>
          <p:cNvPr id="394" name="Group 394"/>
          <p:cNvGrpSpPr/>
          <p:nvPr/>
        </p:nvGrpSpPr>
        <p:grpSpPr>
          <a:xfrm>
            <a:off x="3659029" y="1398749"/>
            <a:ext cx="1570580" cy="762001"/>
            <a:chOff x="0" y="0"/>
            <a:chExt cx="1570579" cy="762000"/>
          </a:xfrm>
        </p:grpSpPr>
        <p:sp>
          <p:nvSpPr>
            <p:cNvPr id="392" name="Shape 392"/>
            <p:cNvSpPr/>
            <p:nvPr/>
          </p:nvSpPr>
          <p:spPr>
            <a:xfrm>
              <a:off x="83414" y="0"/>
              <a:ext cx="1397001" cy="762000"/>
            </a:xfrm>
            <a:prstGeom prst="roundRect">
              <a:avLst>
                <a:gd name="adj" fmla="val 17484"/>
              </a:avLst>
            </a:prstGeom>
            <a:solidFill>
              <a:srgbClr val="00685D"/>
            </a:solidFill>
            <a:ln w="9525" cap="flat">
              <a:solidFill>
                <a:srgbClr val="33928A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0" y="197483"/>
              <a:ext cx="1570580" cy="3272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sz="1100">
                  <a:solidFill>
                    <a:srgbClr val="FFFFFF"/>
                  </a:solidFill>
                </a:rPr>
                <a:t>III</a:t>
              </a:r>
              <a:r>
                <a:rPr sz="1200">
                  <a:solidFill>
                    <a:srgbClr val="FFFFFF"/>
                  </a:solidFill>
                </a:rPr>
                <a:t>. Configuration</a:t>
              </a:r>
            </a:p>
          </p:txBody>
        </p:sp>
      </p:grpSp>
      <p:grpSp>
        <p:nvGrpSpPr>
          <p:cNvPr id="397" name="Group 397"/>
          <p:cNvGrpSpPr/>
          <p:nvPr/>
        </p:nvGrpSpPr>
        <p:grpSpPr>
          <a:xfrm>
            <a:off x="5459815" y="1385010"/>
            <a:ext cx="1397001" cy="762001"/>
            <a:chOff x="0" y="0"/>
            <a:chExt cx="1397000" cy="762000"/>
          </a:xfrm>
        </p:grpSpPr>
        <p:sp>
          <p:nvSpPr>
            <p:cNvPr id="395" name="Shape 395"/>
            <p:cNvSpPr/>
            <p:nvPr/>
          </p:nvSpPr>
          <p:spPr>
            <a:xfrm>
              <a:off x="0" y="0"/>
              <a:ext cx="1397000" cy="762000"/>
            </a:xfrm>
            <a:prstGeom prst="roundRect">
              <a:avLst>
                <a:gd name="adj" fmla="val 17484"/>
              </a:avLst>
            </a:prstGeom>
            <a:solidFill>
              <a:srgbClr val="00685D"/>
            </a:solidFill>
            <a:ln w="9525" cap="flat">
              <a:solidFill>
                <a:srgbClr val="33928A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38391" y="167310"/>
              <a:ext cx="1320218" cy="4597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1200">
                  <a:solidFill>
                    <a:srgbClr val="FFFFFF"/>
                  </a:solidFill>
                  <a:uFillTx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IV. Backing services</a:t>
              </a:r>
            </a:p>
          </p:txBody>
        </p:sp>
      </p:grpSp>
      <p:grpSp>
        <p:nvGrpSpPr>
          <p:cNvPr id="400" name="Group 400"/>
          <p:cNvGrpSpPr/>
          <p:nvPr/>
        </p:nvGrpSpPr>
        <p:grpSpPr>
          <a:xfrm>
            <a:off x="348251" y="2470706"/>
            <a:ext cx="1397001" cy="762001"/>
            <a:chOff x="0" y="0"/>
            <a:chExt cx="1397000" cy="762000"/>
          </a:xfrm>
        </p:grpSpPr>
        <p:sp>
          <p:nvSpPr>
            <p:cNvPr id="398" name="Shape 398"/>
            <p:cNvSpPr/>
            <p:nvPr/>
          </p:nvSpPr>
          <p:spPr>
            <a:xfrm>
              <a:off x="0" y="0"/>
              <a:ext cx="1397000" cy="762000"/>
            </a:xfrm>
            <a:prstGeom prst="roundRect">
              <a:avLst>
                <a:gd name="adj" fmla="val 17484"/>
              </a:avLst>
            </a:prstGeom>
            <a:solidFill>
              <a:srgbClr val="00685D"/>
            </a:solidFill>
            <a:ln w="9525" cap="flat">
              <a:solidFill>
                <a:srgbClr val="33928A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56035" y="162338"/>
              <a:ext cx="1319313" cy="476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1200">
                  <a:solidFill>
                    <a:srgbClr val="FFFFFF"/>
                  </a:solidFill>
                  <a:uFillTx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V. Build, release, run</a:t>
              </a:r>
            </a:p>
          </p:txBody>
        </p:sp>
      </p:grpSp>
      <p:grpSp>
        <p:nvGrpSpPr>
          <p:cNvPr id="403" name="Group 403"/>
          <p:cNvGrpSpPr/>
          <p:nvPr/>
        </p:nvGrpSpPr>
        <p:grpSpPr>
          <a:xfrm>
            <a:off x="1960246" y="2483670"/>
            <a:ext cx="1570580" cy="762001"/>
            <a:chOff x="0" y="0"/>
            <a:chExt cx="1570579" cy="762000"/>
          </a:xfrm>
        </p:grpSpPr>
        <p:sp>
          <p:nvSpPr>
            <p:cNvPr id="401" name="Shape 401"/>
            <p:cNvSpPr/>
            <p:nvPr/>
          </p:nvSpPr>
          <p:spPr>
            <a:xfrm>
              <a:off x="93796" y="0"/>
              <a:ext cx="1397001" cy="762000"/>
            </a:xfrm>
            <a:prstGeom prst="roundRect">
              <a:avLst>
                <a:gd name="adj" fmla="val 17484"/>
              </a:avLst>
            </a:prstGeom>
            <a:solidFill>
              <a:srgbClr val="00685D"/>
            </a:solidFill>
            <a:ln w="9525" cap="flat">
              <a:solidFill>
                <a:srgbClr val="33928A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0" y="231356"/>
              <a:ext cx="1570580" cy="2499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1200">
                  <a:solidFill>
                    <a:srgbClr val="FFFFFF"/>
                  </a:solidFill>
                  <a:uFillTx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VI. Process</a:t>
              </a:r>
            </a:p>
          </p:txBody>
        </p:sp>
      </p:grpSp>
      <p:grpSp>
        <p:nvGrpSpPr>
          <p:cNvPr id="406" name="Group 406"/>
          <p:cNvGrpSpPr/>
          <p:nvPr/>
        </p:nvGrpSpPr>
        <p:grpSpPr>
          <a:xfrm>
            <a:off x="3662404" y="2483670"/>
            <a:ext cx="1570580" cy="762001"/>
            <a:chOff x="3374" y="0"/>
            <a:chExt cx="1570579" cy="762000"/>
          </a:xfrm>
        </p:grpSpPr>
        <p:sp>
          <p:nvSpPr>
            <p:cNvPr id="404" name="Shape 404"/>
            <p:cNvSpPr/>
            <p:nvPr/>
          </p:nvSpPr>
          <p:spPr>
            <a:xfrm>
              <a:off x="90164" y="0"/>
              <a:ext cx="1397001" cy="762000"/>
            </a:xfrm>
            <a:prstGeom prst="roundRect">
              <a:avLst>
                <a:gd name="adj" fmla="val 17484"/>
              </a:avLst>
            </a:prstGeom>
            <a:solidFill>
              <a:srgbClr val="00685D"/>
            </a:solidFill>
            <a:ln w="9525" cap="flat">
              <a:solidFill>
                <a:srgbClr val="33928A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3374" y="216336"/>
              <a:ext cx="1570580" cy="32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1200">
                  <a:solidFill>
                    <a:srgbClr val="FFFFFF"/>
                  </a:solidFill>
                  <a:uFillTx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VII. Port binding</a:t>
              </a:r>
            </a:p>
          </p:txBody>
        </p:sp>
      </p:grpSp>
      <p:grpSp>
        <p:nvGrpSpPr>
          <p:cNvPr id="409" name="Group 409"/>
          <p:cNvGrpSpPr/>
          <p:nvPr/>
        </p:nvGrpSpPr>
        <p:grpSpPr>
          <a:xfrm>
            <a:off x="5373026" y="2537883"/>
            <a:ext cx="1570580" cy="762001"/>
            <a:chOff x="0" y="0"/>
            <a:chExt cx="1570579" cy="762000"/>
          </a:xfrm>
        </p:grpSpPr>
        <p:sp>
          <p:nvSpPr>
            <p:cNvPr id="407" name="Shape 407"/>
            <p:cNvSpPr/>
            <p:nvPr/>
          </p:nvSpPr>
          <p:spPr>
            <a:xfrm>
              <a:off x="86532" y="0"/>
              <a:ext cx="1397001" cy="762000"/>
            </a:xfrm>
            <a:prstGeom prst="roundRect">
              <a:avLst>
                <a:gd name="adj" fmla="val 17484"/>
              </a:avLst>
            </a:prstGeom>
            <a:solidFill>
              <a:srgbClr val="00685D"/>
            </a:solidFill>
            <a:ln w="9525" cap="flat">
              <a:solidFill>
                <a:srgbClr val="33928A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0" y="233529"/>
              <a:ext cx="1570580" cy="3322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1100">
                  <a:solidFill>
                    <a:srgbClr val="FFFFFF"/>
                  </a:solidFill>
                  <a:uFillTx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100">
                  <a:solidFill>
                    <a:srgbClr val="FFFFFF"/>
                  </a:solidFill>
                </a:rPr>
                <a:t>VIII. Concurrency</a:t>
              </a:r>
            </a:p>
          </p:txBody>
        </p:sp>
      </p:grpSp>
      <p:grpSp>
        <p:nvGrpSpPr>
          <p:cNvPr id="412" name="Group 412"/>
          <p:cNvGrpSpPr/>
          <p:nvPr/>
        </p:nvGrpSpPr>
        <p:grpSpPr>
          <a:xfrm>
            <a:off x="261462" y="3561040"/>
            <a:ext cx="1570580" cy="762001"/>
            <a:chOff x="0" y="0"/>
            <a:chExt cx="1570579" cy="762000"/>
          </a:xfrm>
        </p:grpSpPr>
        <p:sp>
          <p:nvSpPr>
            <p:cNvPr id="410" name="Shape 410"/>
            <p:cNvSpPr/>
            <p:nvPr/>
          </p:nvSpPr>
          <p:spPr>
            <a:xfrm>
              <a:off x="69597" y="0"/>
              <a:ext cx="1397001" cy="762000"/>
            </a:xfrm>
            <a:prstGeom prst="roundRect">
              <a:avLst>
                <a:gd name="adj" fmla="val 17484"/>
              </a:avLst>
            </a:prstGeom>
            <a:solidFill>
              <a:srgbClr val="00685D"/>
            </a:solidFill>
            <a:ln w="9525" cap="flat">
              <a:solidFill>
                <a:srgbClr val="33928A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0" y="226731"/>
              <a:ext cx="1570580" cy="306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1200">
                  <a:solidFill>
                    <a:srgbClr val="FFFFFF"/>
                  </a:solidFill>
                  <a:uFillTx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IX. Disposability</a:t>
              </a:r>
            </a:p>
          </p:txBody>
        </p:sp>
      </p:grpSp>
      <p:grpSp>
        <p:nvGrpSpPr>
          <p:cNvPr id="415" name="Group 415"/>
          <p:cNvGrpSpPr/>
          <p:nvPr/>
        </p:nvGrpSpPr>
        <p:grpSpPr>
          <a:xfrm>
            <a:off x="2047035" y="3561040"/>
            <a:ext cx="1397001" cy="762001"/>
            <a:chOff x="0" y="0"/>
            <a:chExt cx="1397000" cy="762000"/>
          </a:xfrm>
        </p:grpSpPr>
        <p:sp>
          <p:nvSpPr>
            <p:cNvPr id="413" name="Shape 413"/>
            <p:cNvSpPr/>
            <p:nvPr/>
          </p:nvSpPr>
          <p:spPr>
            <a:xfrm>
              <a:off x="0" y="0"/>
              <a:ext cx="1397000" cy="762000"/>
            </a:xfrm>
            <a:prstGeom prst="roundRect">
              <a:avLst>
                <a:gd name="adj" fmla="val 17484"/>
              </a:avLst>
            </a:prstGeom>
            <a:solidFill>
              <a:srgbClr val="00685D"/>
            </a:solidFill>
            <a:ln w="9525" cap="flat">
              <a:solidFill>
                <a:srgbClr val="33928A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121105" y="136460"/>
              <a:ext cx="1148470" cy="476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1200">
                  <a:solidFill>
                    <a:srgbClr val="FFFFFF"/>
                  </a:solidFill>
                  <a:uFillTx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X. Dev/Prod parity</a:t>
              </a:r>
            </a:p>
          </p:txBody>
        </p:sp>
      </p:grpSp>
      <p:grpSp>
        <p:nvGrpSpPr>
          <p:cNvPr id="418" name="Group 418"/>
          <p:cNvGrpSpPr/>
          <p:nvPr/>
        </p:nvGrpSpPr>
        <p:grpSpPr>
          <a:xfrm>
            <a:off x="3659029" y="3561040"/>
            <a:ext cx="1570580" cy="762001"/>
            <a:chOff x="0" y="0"/>
            <a:chExt cx="1570579" cy="762000"/>
          </a:xfrm>
        </p:grpSpPr>
        <p:sp>
          <p:nvSpPr>
            <p:cNvPr id="416" name="Shape 416"/>
            <p:cNvSpPr/>
            <p:nvPr/>
          </p:nvSpPr>
          <p:spPr>
            <a:xfrm>
              <a:off x="115832" y="0"/>
              <a:ext cx="1397001" cy="762000"/>
            </a:xfrm>
            <a:prstGeom prst="roundRect">
              <a:avLst>
                <a:gd name="adj" fmla="val 17484"/>
              </a:avLst>
            </a:prstGeom>
            <a:solidFill>
              <a:srgbClr val="00685D"/>
            </a:solidFill>
            <a:ln w="9525" cap="flat">
              <a:solidFill>
                <a:srgbClr val="33928A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0" y="235353"/>
              <a:ext cx="1570580" cy="2912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1200">
                  <a:solidFill>
                    <a:srgbClr val="FFFFFF"/>
                  </a:solidFill>
                  <a:uFillTx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XI. Logs</a:t>
              </a:r>
            </a:p>
          </p:txBody>
        </p:sp>
      </p:grpSp>
      <p:grpSp>
        <p:nvGrpSpPr>
          <p:cNvPr id="421" name="Group 421"/>
          <p:cNvGrpSpPr/>
          <p:nvPr/>
        </p:nvGrpSpPr>
        <p:grpSpPr>
          <a:xfrm>
            <a:off x="5459815" y="3561040"/>
            <a:ext cx="1397001" cy="762001"/>
            <a:chOff x="0" y="0"/>
            <a:chExt cx="1397000" cy="762000"/>
          </a:xfrm>
        </p:grpSpPr>
        <p:sp>
          <p:nvSpPr>
            <p:cNvPr id="419" name="Shape 419"/>
            <p:cNvSpPr/>
            <p:nvPr/>
          </p:nvSpPr>
          <p:spPr>
            <a:xfrm>
              <a:off x="0" y="0"/>
              <a:ext cx="1397000" cy="762000"/>
            </a:xfrm>
            <a:prstGeom prst="roundRect">
              <a:avLst>
                <a:gd name="adj" fmla="val 17484"/>
              </a:avLst>
            </a:prstGeom>
            <a:solidFill>
              <a:srgbClr val="00685D"/>
            </a:solidFill>
            <a:ln w="9525" cap="flat">
              <a:solidFill>
                <a:srgbClr val="33928A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66834" y="121217"/>
              <a:ext cx="1263332" cy="5294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1200">
                  <a:solidFill>
                    <a:srgbClr val="FFFFFF"/>
                  </a:solidFill>
                  <a:uFillTx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XII. Admin Process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58641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4895" y="3018631"/>
            <a:ext cx="723901" cy="952501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Shape 357"/>
          <p:cNvSpPr>
            <a:spLocks noGrp="1"/>
          </p:cNvSpPr>
          <p:nvPr>
            <p:ph type="title"/>
          </p:nvPr>
        </p:nvSpPr>
        <p:spPr>
          <a:xfrm>
            <a:off x="1064895" y="1309085"/>
            <a:ext cx="6048377" cy="152500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27C3A"/>
                </a:solidFill>
                <a:uFill>
                  <a:solidFill>
                    <a:srgbClr val="F27C3A"/>
                  </a:solidFill>
                </a:uFill>
              </a:rPr>
              <a:t>Microservices Overview</a:t>
            </a:r>
          </a:p>
        </p:txBody>
      </p:sp>
      <p:sp>
        <p:nvSpPr>
          <p:cNvPr id="358" name="Shape 3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3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563527368"/>
      </p:ext>
    </p:extLst>
  </p:cSld>
  <p:clrMapOvr>
    <a:masterClrMapping/>
  </p:clrMapOvr>
  <p:transition xmlns:p14="http://schemas.microsoft.com/office/powerpoint/2010/main" spd="slow">
    <p:newsfla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30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532" name="Shape 5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Twelve Factors</a:t>
            </a:r>
          </a:p>
        </p:txBody>
      </p:sp>
      <p:sp>
        <p:nvSpPr>
          <p:cNvPr id="533" name="Shape 53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03454" lvl="0" indent="-203454" defTabSz="813816">
              <a:spcBef>
                <a:spcPts val="10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136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One Codebase/Many Deploys</a:t>
            </a:r>
          </a:p>
          <a:p>
            <a:pPr marL="203454" lvl="0" indent="-203454" defTabSz="813816">
              <a:spcBef>
                <a:spcPts val="10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136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Explicit Isolated Dependencies</a:t>
            </a:r>
          </a:p>
          <a:p>
            <a:pPr marL="203454" lvl="0" indent="-203454" defTabSz="813816">
              <a:spcBef>
                <a:spcPts val="10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136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Config via Environment</a:t>
            </a:r>
          </a:p>
          <a:p>
            <a:pPr marL="203454" lvl="0" indent="-203454" defTabSz="813816">
              <a:spcBef>
                <a:spcPts val="10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136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Attached Backing Services</a:t>
            </a:r>
          </a:p>
          <a:p>
            <a:pPr marL="203454" lvl="0" indent="-203454" defTabSz="813816">
              <a:spcBef>
                <a:spcPts val="10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136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Separate Build/Release/Run</a:t>
            </a:r>
          </a:p>
          <a:p>
            <a:pPr marL="203454" lvl="0" indent="-203454" defTabSz="813816">
              <a:spcBef>
                <a:spcPts val="10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136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Stateless Processes</a:t>
            </a:r>
          </a:p>
          <a:p>
            <a:pPr marL="203454" lvl="0" indent="-203454" defTabSz="813816">
              <a:spcBef>
                <a:spcPts val="10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136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Export Services via Port Bindings</a:t>
            </a:r>
          </a:p>
          <a:p>
            <a:pPr marL="203454" lvl="0" indent="-203454" defTabSz="813816">
              <a:spcBef>
                <a:spcPts val="10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136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Scale Out via Processes</a:t>
            </a:r>
          </a:p>
          <a:p>
            <a:pPr marL="203454" lvl="0" indent="-203454" defTabSz="813816">
              <a:spcBef>
                <a:spcPts val="10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136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Disposable Instances</a:t>
            </a:r>
          </a:p>
          <a:p>
            <a:pPr marL="203454" lvl="0" indent="-203454" defTabSz="813816">
              <a:spcBef>
                <a:spcPts val="10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136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Dev/Prod Parity</a:t>
            </a:r>
          </a:p>
          <a:p>
            <a:pPr marL="203454" lvl="0" indent="-203454" defTabSz="813816">
              <a:spcBef>
                <a:spcPts val="10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136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Logs == Event Streams</a:t>
            </a:r>
          </a:p>
          <a:p>
            <a:pPr marL="203454" lvl="0" indent="-203454" defTabSz="813816">
              <a:spcBef>
                <a:spcPts val="10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136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Admin Tasks == Processes</a:t>
            </a:r>
          </a:p>
        </p:txBody>
      </p:sp>
      <p:pic>
        <p:nvPicPr>
          <p:cNvPr id="534" name="dropped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64610" y="86729"/>
            <a:ext cx="2471441" cy="862597"/>
          </a:xfrm>
          <a:prstGeom prst="rect">
            <a:avLst/>
          </a:prstGeom>
          <a:ln w="12700">
            <a:miter lim="400000"/>
          </a:ln>
        </p:spPr>
      </p:pic>
      <p:sp>
        <p:nvSpPr>
          <p:cNvPr id="535" name="Shape 535"/>
          <p:cNvSpPr/>
          <p:nvPr/>
        </p:nvSpPr>
        <p:spPr>
          <a:xfrm>
            <a:off x="366713" y="4617561"/>
            <a:ext cx="2010436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http://12factor.net</a:t>
            </a:r>
          </a:p>
        </p:txBody>
      </p:sp>
    </p:spTree>
    <p:extLst>
      <p:ext uri="{BB962C8B-B14F-4D97-AF65-F5344CB8AC3E}">
        <p14:creationId xmlns:p14="http://schemas.microsoft.com/office/powerpoint/2010/main" val="2033572530"/>
      </p:ext>
    </p:extLst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Shape 887"/>
          <p:cNvSpPr>
            <a:spLocks noGrp="1"/>
          </p:cNvSpPr>
          <p:nvPr>
            <p:ph type="title"/>
          </p:nvPr>
        </p:nvSpPr>
        <p:spPr>
          <a:xfrm>
            <a:off x="366713" y="223225"/>
            <a:ext cx="8410576" cy="554105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It takes a platform…</a:t>
            </a:r>
          </a:p>
        </p:txBody>
      </p:sp>
      <p:sp>
        <p:nvSpPr>
          <p:cNvPr id="888" name="Shape 8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31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889" name="Shape 889"/>
          <p:cNvSpPr/>
          <p:nvPr/>
        </p:nvSpPr>
        <p:spPr>
          <a:xfrm>
            <a:off x="1491077" y="2702475"/>
            <a:ext cx="6161846" cy="1737445"/>
          </a:xfrm>
          <a:prstGeom prst="roundRect">
            <a:avLst>
              <a:gd name="adj" fmla="val 13081"/>
            </a:avLst>
          </a:prstGeom>
          <a:ln w="25400">
            <a:solidFill>
              <a:srgbClr val="2D827B"/>
            </a:solidFill>
          </a:ln>
        </p:spPr>
        <p:txBody>
          <a:bodyPr lIns="50800" tIns="50800" rIns="50800" bIns="50800" anchor="ctr"/>
          <a:lstStyle/>
          <a:p>
            <a:pPr lvl="0" algn="ctr" defTabSz="584200">
              <a:defRPr>
                <a:solidFill>
                  <a:srgbClr val="FFFFFF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pPr>
            <a:endParaRPr/>
          </a:p>
        </p:txBody>
      </p:sp>
      <p:sp>
        <p:nvSpPr>
          <p:cNvPr id="890" name="Shape 890"/>
          <p:cNvSpPr/>
          <p:nvPr/>
        </p:nvSpPr>
        <p:spPr>
          <a:xfrm>
            <a:off x="2203078" y="3942079"/>
            <a:ext cx="1506526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Pivotal CF</a:t>
            </a:r>
          </a:p>
        </p:txBody>
      </p:sp>
      <p:pic>
        <p:nvPicPr>
          <p:cNvPr id="891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84398" y="2571750"/>
            <a:ext cx="1625601" cy="1625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92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94582" y="2571750"/>
            <a:ext cx="1653868" cy="1653867"/>
          </a:xfrm>
          <a:prstGeom prst="rect">
            <a:avLst/>
          </a:prstGeom>
          <a:ln w="12700">
            <a:miter lim="400000"/>
          </a:ln>
        </p:spPr>
      </p:pic>
      <p:sp>
        <p:nvSpPr>
          <p:cNvPr id="893" name="Shape 893"/>
          <p:cNvSpPr/>
          <p:nvPr/>
        </p:nvSpPr>
        <p:spPr>
          <a:xfrm>
            <a:off x="5094582" y="3942079"/>
            <a:ext cx="1958239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Spring Cloud</a:t>
            </a:r>
          </a:p>
        </p:txBody>
      </p:sp>
      <p:grpSp>
        <p:nvGrpSpPr>
          <p:cNvPr id="896" name="Group 896"/>
          <p:cNvGrpSpPr/>
          <p:nvPr/>
        </p:nvGrpSpPr>
        <p:grpSpPr>
          <a:xfrm flipH="1">
            <a:off x="3430184" y="1679756"/>
            <a:ext cx="1203274" cy="891994"/>
            <a:chOff x="0" y="0"/>
            <a:chExt cx="1203272" cy="891993"/>
          </a:xfrm>
        </p:grpSpPr>
        <p:pic>
          <p:nvPicPr>
            <p:cNvPr id="894" name="pasted-image.pd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684214" cy="577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95" name="pasted-image.pd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19059" y="314688"/>
              <a:ext cx="684214" cy="5773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900" name="Group 900"/>
          <p:cNvGrpSpPr/>
          <p:nvPr/>
        </p:nvGrpSpPr>
        <p:grpSpPr>
          <a:xfrm>
            <a:off x="5042999" y="1664721"/>
            <a:ext cx="1780089" cy="899512"/>
            <a:chOff x="0" y="0"/>
            <a:chExt cx="1780088" cy="899511"/>
          </a:xfrm>
        </p:grpSpPr>
        <p:pic>
          <p:nvPicPr>
            <p:cNvPr id="897" name="pasted-image.pd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697543" cy="588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98" name="pasted-image.pd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8295" y="310959"/>
              <a:ext cx="697543" cy="588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99" name="pasted-image.pd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082545" y="1779"/>
              <a:ext cx="697544" cy="588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904" name="Group 904"/>
          <p:cNvGrpSpPr/>
          <p:nvPr/>
        </p:nvGrpSpPr>
        <p:grpSpPr>
          <a:xfrm>
            <a:off x="3957215" y="1045303"/>
            <a:ext cx="1250885" cy="1526448"/>
            <a:chOff x="0" y="0"/>
            <a:chExt cx="1250883" cy="1526446"/>
          </a:xfrm>
        </p:grpSpPr>
        <p:pic>
          <p:nvPicPr>
            <p:cNvPr id="901" name="pasted-image.pdf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701061" cy="591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02" name="pasted-image.pdf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536180" y="311962"/>
              <a:ext cx="701061" cy="591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03" name="pasted-image.pdf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549823" y="934926"/>
              <a:ext cx="701061" cy="591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908" name="Group 908"/>
          <p:cNvGrpSpPr/>
          <p:nvPr/>
        </p:nvGrpSpPr>
        <p:grpSpPr>
          <a:xfrm rot="10800000" flipH="1">
            <a:off x="2333612" y="1048554"/>
            <a:ext cx="1780089" cy="899512"/>
            <a:chOff x="0" y="0"/>
            <a:chExt cx="1780088" cy="899511"/>
          </a:xfrm>
        </p:grpSpPr>
        <p:pic>
          <p:nvPicPr>
            <p:cNvPr id="905" name="pasted-image.pd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697543" cy="588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06" name="pasted-image.pd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8295" y="310959"/>
              <a:ext cx="697543" cy="588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07" name="pasted-image.pd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082545" y="1779"/>
              <a:ext cx="697544" cy="588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911" name="Group 911"/>
          <p:cNvGrpSpPr/>
          <p:nvPr/>
        </p:nvGrpSpPr>
        <p:grpSpPr>
          <a:xfrm rot="10800000">
            <a:off x="5042999" y="1048554"/>
            <a:ext cx="1203273" cy="891994"/>
            <a:chOff x="0" y="0"/>
            <a:chExt cx="1203272" cy="891993"/>
          </a:xfrm>
        </p:grpSpPr>
        <p:pic>
          <p:nvPicPr>
            <p:cNvPr id="909" name="pasted-image.pd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684214" cy="577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10" name="pasted-image.pd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19059" y="314688"/>
              <a:ext cx="684214" cy="5773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781396169"/>
      </p:ext>
    </p:extLst>
  </p:cSld>
  <p:clrMapOvr>
    <a:masterClrMapping/>
  </p:clrMapOvr>
  <p:transition xmlns:p14="http://schemas.microsoft.com/office/powerpoint/2010/main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4895" y="3018631"/>
            <a:ext cx="723901" cy="952501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Shape 357"/>
          <p:cNvSpPr>
            <a:spLocks noGrp="1"/>
          </p:cNvSpPr>
          <p:nvPr>
            <p:ph type="title"/>
          </p:nvPr>
        </p:nvSpPr>
        <p:spPr>
          <a:xfrm>
            <a:off x="1064895" y="1309085"/>
            <a:ext cx="6048377" cy="152500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4400" dirty="0" smtClean="0">
                <a:solidFill>
                  <a:srgbClr val="F27C3A"/>
                </a:solidFill>
                <a:uFill>
                  <a:solidFill>
                    <a:srgbClr val="F27C3A"/>
                  </a:solidFill>
                </a:uFill>
              </a:rPr>
              <a:t>Labs</a:t>
            </a:r>
            <a:endParaRPr sz="4400" dirty="0">
              <a:solidFill>
                <a:srgbClr val="F27C3A"/>
              </a:solidFill>
              <a:uFill>
                <a:solidFill>
                  <a:srgbClr val="F27C3A"/>
                </a:solidFill>
              </a:uFill>
            </a:endParaRPr>
          </a:p>
        </p:txBody>
      </p:sp>
      <p:sp>
        <p:nvSpPr>
          <p:cNvPr id="358" name="Shape 3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32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712241297"/>
      </p:ext>
    </p:extLst>
  </p:cSld>
  <p:clrMapOvr>
    <a:masterClrMapping/>
  </p:clrMapOvr>
  <p:transition xmlns:p14="http://schemas.microsoft.com/office/powerpoint/2010/main" spd="slow">
    <p:newsfla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3200" dirty="0">
              <a:solidFill>
                <a:srgbClr val="008881"/>
              </a:solidFill>
              <a:uFill>
                <a:solidFill>
                  <a:srgbClr val="008881"/>
                </a:solidFill>
              </a:uFill>
            </a:endParaRPr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33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" y="875603"/>
            <a:ext cx="4762500" cy="37132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1" y="1196179"/>
            <a:ext cx="5207000" cy="339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64692"/>
      </p:ext>
    </p:extLst>
  </p:cSld>
  <p:clrMapOvr>
    <a:masterClrMapping/>
  </p:clrMapOvr>
  <p:transition xmlns:p14="http://schemas.microsoft.com/office/powerpoint/2010/main" spd="med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>
            <a:spLocks noGrp="1"/>
          </p:cNvSpPr>
          <p:nvPr>
            <p:ph type="title"/>
          </p:nvPr>
        </p:nvSpPr>
        <p:spPr>
          <a:xfrm>
            <a:off x="1064895" y="1309085"/>
            <a:ext cx="6656705" cy="152500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4400" dirty="0" smtClean="0">
                <a:solidFill>
                  <a:srgbClr val="F27C3A"/>
                </a:solidFill>
                <a:uFill>
                  <a:solidFill>
                    <a:srgbClr val="F27C3A"/>
                  </a:solidFill>
                </a:uFill>
              </a:rPr>
              <a:t>Data Exchange Strategy</a:t>
            </a:r>
            <a:endParaRPr sz="4400" dirty="0">
              <a:solidFill>
                <a:srgbClr val="F27C3A"/>
              </a:solidFill>
              <a:uFill>
                <a:solidFill>
                  <a:srgbClr val="F27C3A"/>
                </a:solidFill>
              </a:uFill>
            </a:endParaRPr>
          </a:p>
        </p:txBody>
      </p:sp>
      <p:sp>
        <p:nvSpPr>
          <p:cNvPr id="358" name="Shape 3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34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668410090"/>
      </p:ext>
    </p:extLst>
  </p:cSld>
  <p:clrMapOvr>
    <a:masterClrMapping/>
  </p:clrMapOvr>
  <p:transition xmlns:p14="http://schemas.microsoft.com/office/powerpoint/2010/main" spd="slow">
    <p:newsfla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726" y="188119"/>
            <a:ext cx="8372475" cy="857250"/>
          </a:xfrm>
        </p:spPr>
        <p:txBody>
          <a:bodyPr/>
          <a:lstStyle/>
          <a:p>
            <a:r>
              <a:rPr lang="en-US" dirty="0" smtClean="0"/>
              <a:t>Proposed Big Data Application Architecture 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622" y="1153186"/>
            <a:ext cx="2628179" cy="3243759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279040"/>
            <a:ext cx="775298" cy="57846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3143250"/>
            <a:ext cx="775298" cy="110000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1600200"/>
            <a:ext cx="743712" cy="523315"/>
          </a:xfrm>
          <a:prstGeom prst="rect">
            <a:avLst/>
          </a:prstGeom>
        </p:spPr>
      </p:pic>
      <p:cxnSp>
        <p:nvCxnSpPr>
          <p:cNvPr id="43" name="Straight Arrow Connector 42"/>
          <p:cNvCxnSpPr/>
          <p:nvPr/>
        </p:nvCxnSpPr>
        <p:spPr>
          <a:xfrm>
            <a:off x="914400" y="1885950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914400" y="2571750"/>
            <a:ext cx="3810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914400" y="3657600"/>
            <a:ext cx="3810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0" y="986029"/>
            <a:ext cx="5296280" cy="15857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6200" y="3234403"/>
            <a:ext cx="5150342" cy="766097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514600" y="4368800"/>
            <a:ext cx="2438400" cy="546100"/>
            <a:chOff x="2590800" y="5334000"/>
            <a:chExt cx="2438400" cy="728133"/>
          </a:xfrm>
          <a:solidFill>
            <a:srgbClr val="595959"/>
          </a:solidFill>
        </p:grpSpPr>
        <p:sp>
          <p:nvSpPr>
            <p:cNvPr id="20" name="Rounded Rectangular Callout 19"/>
            <p:cNvSpPr/>
            <p:nvPr/>
          </p:nvSpPr>
          <p:spPr>
            <a:xfrm>
              <a:off x="2590800" y="5334000"/>
              <a:ext cx="2438400" cy="728133"/>
            </a:xfrm>
            <a:prstGeom prst="wedgeRoundRectCallout">
              <a:avLst>
                <a:gd name="adj1" fmla="val 33682"/>
                <a:gd name="adj2" fmla="val -410174"/>
                <a:gd name="adj3" fmla="val 16667"/>
              </a:avLst>
            </a:prstGeom>
            <a:grpFill/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5" name="Rounded Rectangular Callout 4"/>
            <p:cNvSpPr/>
            <p:nvPr/>
          </p:nvSpPr>
          <p:spPr>
            <a:xfrm>
              <a:off x="2590800" y="5334000"/>
              <a:ext cx="2438400" cy="728133"/>
            </a:xfrm>
            <a:prstGeom prst="wedgeRoundRectCallout">
              <a:avLst>
                <a:gd name="adj1" fmla="val -39235"/>
                <a:gd name="adj2" fmla="val -131686"/>
                <a:gd name="adj3" fmla="val 16667"/>
              </a:avLst>
            </a:prstGeom>
            <a:grpFill/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Speed Process</a:t>
              </a:r>
            </a:p>
            <a:p>
              <a:pPr algn="ctr"/>
              <a:r>
                <a:rPr lang="en-US" sz="1400" dirty="0" smtClean="0"/>
                <a:t>Micro Batch/Batch Process</a:t>
              </a:r>
              <a:endParaRPr lang="en-US" sz="1400" dirty="0"/>
            </a:p>
          </p:txBody>
        </p:sp>
      </p:grpSp>
      <p:sp>
        <p:nvSpPr>
          <p:cNvPr id="47" name="Right Arrow 46"/>
          <p:cNvSpPr/>
          <p:nvPr/>
        </p:nvSpPr>
        <p:spPr>
          <a:xfrm>
            <a:off x="3505200" y="1751593"/>
            <a:ext cx="457200" cy="268713"/>
          </a:xfrm>
          <a:prstGeom prst="rightArrow">
            <a:avLst/>
          </a:prstGeom>
          <a:ln>
            <a:solidFill>
              <a:srgbClr val="0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/>
          <p:cNvSpPr/>
          <p:nvPr/>
        </p:nvSpPr>
        <p:spPr>
          <a:xfrm>
            <a:off x="3505200" y="3523244"/>
            <a:ext cx="457200" cy="268713"/>
          </a:xfrm>
          <a:prstGeom prst="rightArrow">
            <a:avLst/>
          </a:prstGeom>
          <a:ln>
            <a:solidFill>
              <a:srgbClr val="0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>
            <a:off x="8686800" y="1645812"/>
            <a:ext cx="457200" cy="268713"/>
          </a:xfrm>
          <a:prstGeom prst="rightArrow">
            <a:avLst/>
          </a:prstGeom>
          <a:ln>
            <a:solidFill>
              <a:srgbClr val="0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5543550" y="2828926"/>
            <a:ext cx="2438400" cy="444500"/>
            <a:chOff x="5543550" y="3522133"/>
            <a:chExt cx="2438400" cy="5926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8" name="Rounded Rectangular Callout 17"/>
            <p:cNvSpPr/>
            <p:nvPr/>
          </p:nvSpPr>
          <p:spPr>
            <a:xfrm>
              <a:off x="5543550" y="3522133"/>
              <a:ext cx="2438400" cy="592667"/>
            </a:xfrm>
            <a:prstGeom prst="wedgeRoundRectCallout">
              <a:avLst>
                <a:gd name="adj1" fmla="val -33853"/>
                <a:gd name="adj2" fmla="val -210125"/>
                <a:gd name="adj3" fmla="val 16667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Queries</a:t>
              </a:r>
              <a:endParaRPr lang="en-US" sz="1400" dirty="0"/>
            </a:p>
          </p:txBody>
        </p:sp>
        <p:sp>
          <p:nvSpPr>
            <p:cNvPr id="21" name="Rounded Rectangular Callout 20"/>
            <p:cNvSpPr/>
            <p:nvPr/>
          </p:nvSpPr>
          <p:spPr>
            <a:xfrm>
              <a:off x="5543550" y="3522133"/>
              <a:ext cx="2438400" cy="592667"/>
            </a:xfrm>
            <a:prstGeom prst="wedgeRoundRectCallout">
              <a:avLst>
                <a:gd name="adj1" fmla="val 56946"/>
                <a:gd name="adj2" fmla="val -211554"/>
                <a:gd name="adj3" fmla="val 16667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Queries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5427307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As A Service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42950"/>
            <a:ext cx="7315200" cy="370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1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188" y="2914650"/>
            <a:ext cx="6212412" cy="16177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713" y="198438"/>
            <a:ext cx="8410576" cy="554104"/>
          </a:xfrm>
        </p:spPr>
        <p:txBody>
          <a:bodyPr/>
          <a:lstStyle/>
          <a:p>
            <a:r>
              <a:rPr lang="en-US" dirty="0" smtClean="0"/>
              <a:t>Data Exchange Integration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685800"/>
            <a:ext cx="3316812" cy="205067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495800" y="2639949"/>
            <a:ext cx="0" cy="274701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886201" y="2736475"/>
            <a:ext cx="1905001" cy="1048121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539005" y="2736475"/>
            <a:ext cx="0" cy="1048121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7020827" y="2000249"/>
            <a:ext cx="988822" cy="562802"/>
            <a:chOff x="7349344" y="3064932"/>
            <a:chExt cx="921974" cy="66690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0000" y="3064932"/>
              <a:ext cx="338667" cy="338667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349344" y="3403599"/>
              <a:ext cx="921974" cy="3282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/>
                <a:t>Spring Boot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8856" y="1257300"/>
            <a:ext cx="845945" cy="63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31707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3200" dirty="0" err="1" smtClean="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Microservice</a:t>
            </a:r>
            <a:endParaRPr sz="3200" dirty="0">
              <a:solidFill>
                <a:srgbClr val="008881"/>
              </a:solidFill>
              <a:uFill>
                <a:solidFill>
                  <a:srgbClr val="008881"/>
                </a:solidFill>
              </a:uFill>
            </a:endParaRPr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4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946587"/>
            <a:ext cx="5892800" cy="360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43118"/>
      </p:ext>
    </p:extLst>
  </p:cSld>
  <p:clrMapOvr>
    <a:masterClrMapping/>
  </p:clrMapOvr>
  <p:transition xmlns:p14="http://schemas.microsoft.com/office/powerpoint/2010/main" spd="med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Monolithic Architectures	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1901781" y="1343887"/>
            <a:ext cx="4779501" cy="2573142"/>
            <a:chOff x="2016527" y="1336696"/>
            <a:chExt cx="4779501" cy="2573142"/>
          </a:xfrm>
        </p:grpSpPr>
        <p:sp>
          <p:nvSpPr>
            <p:cNvPr id="7" name="Shape 376"/>
            <p:cNvSpPr/>
            <p:nvPr/>
          </p:nvSpPr>
          <p:spPr>
            <a:xfrm>
              <a:off x="2016527" y="1336696"/>
              <a:ext cx="4779501" cy="2573142"/>
            </a:xfrm>
            <a:prstGeom prst="roundRect">
              <a:avLst>
                <a:gd name="adj" fmla="val 6249"/>
              </a:avLst>
            </a:prstGeom>
            <a:solidFill>
              <a:srgbClr val="FFFFFF"/>
            </a:solidFill>
            <a:ln w="25400" cap="flat">
              <a:solidFill>
                <a:srgbClr val="33928A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5" name="Shape 382"/>
            <p:cNvSpPr/>
            <p:nvPr/>
          </p:nvSpPr>
          <p:spPr>
            <a:xfrm>
              <a:off x="3804901" y="1437075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User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6" name="Shape 382"/>
            <p:cNvSpPr/>
            <p:nvPr/>
          </p:nvSpPr>
          <p:spPr>
            <a:xfrm>
              <a:off x="5361283" y="1437075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Registration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7" name="Shape 382"/>
            <p:cNvSpPr/>
            <p:nvPr/>
          </p:nvSpPr>
          <p:spPr>
            <a:xfrm>
              <a:off x="2219301" y="1437075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Catalog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8" name="Shape 382"/>
            <p:cNvSpPr/>
            <p:nvPr/>
          </p:nvSpPr>
          <p:spPr>
            <a:xfrm>
              <a:off x="3804901" y="2280102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Orders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9" name="Shape 382"/>
            <p:cNvSpPr/>
            <p:nvPr/>
          </p:nvSpPr>
          <p:spPr>
            <a:xfrm>
              <a:off x="5361283" y="2280102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Profile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20" name="Shape 382"/>
            <p:cNvSpPr/>
            <p:nvPr/>
          </p:nvSpPr>
          <p:spPr>
            <a:xfrm>
              <a:off x="2219301" y="2280102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Search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22" name="Shape 382"/>
            <p:cNvSpPr/>
            <p:nvPr/>
          </p:nvSpPr>
          <p:spPr>
            <a:xfrm>
              <a:off x="3804901" y="3145407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050" dirty="0" smtClean="0">
                  <a:solidFill>
                    <a:srgbClr val="FFFFFF"/>
                  </a:solidFill>
                </a:rPr>
                <a:t>Recommendation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23" name="Shape 382"/>
            <p:cNvSpPr/>
            <p:nvPr/>
          </p:nvSpPr>
          <p:spPr>
            <a:xfrm>
              <a:off x="5361283" y="3145407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Lists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24" name="Shape 382"/>
            <p:cNvSpPr/>
            <p:nvPr/>
          </p:nvSpPr>
          <p:spPr>
            <a:xfrm>
              <a:off x="2219301" y="3145407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Account</a:t>
              </a:r>
              <a:endParaRPr sz="12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048474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Low Productivity – Communications &amp; Management 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59" y="1445903"/>
            <a:ext cx="3324608" cy="1902246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4152310" y="1453440"/>
            <a:ext cx="4459293" cy="2641168"/>
            <a:chOff x="133669" y="1931437"/>
            <a:chExt cx="4459293" cy="2641168"/>
          </a:xfrm>
        </p:grpSpPr>
        <p:sp>
          <p:nvSpPr>
            <p:cNvPr id="26" name="TextBox 25"/>
            <p:cNvSpPr txBox="1"/>
            <p:nvPr/>
          </p:nvSpPr>
          <p:spPr>
            <a:xfrm>
              <a:off x="151202" y="1931437"/>
              <a:ext cx="9107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/>
                  </a:solidFill>
                  <a:latin typeface="Calibri"/>
                  <a:cs typeface="Calibri"/>
                </a:rPr>
                <a:t>BUSINESS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03689" y="1931437"/>
              <a:ext cx="9185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/>
                  </a:solidFill>
                  <a:latin typeface="Calibri"/>
                  <a:cs typeface="Calibri"/>
                </a:rPr>
                <a:t>PROJECTS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422938" y="1931437"/>
              <a:ext cx="4864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/>
                  </a:solidFill>
                  <a:latin typeface="Calibri"/>
                  <a:cs typeface="Calibri"/>
                </a:rPr>
                <a:t>OPS</a:t>
              </a: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669" y="2398875"/>
              <a:ext cx="947343" cy="947343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40629" y="2262414"/>
              <a:ext cx="517038" cy="517038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5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12838" y="2540778"/>
              <a:ext cx="517038" cy="517038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5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56592" y="2897674"/>
              <a:ext cx="517038" cy="51703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06097" y="2283797"/>
              <a:ext cx="517038" cy="51703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5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66648" y="2283797"/>
              <a:ext cx="517038" cy="517038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5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33393" y="2283797"/>
              <a:ext cx="517038" cy="517038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4051172" y="3621443"/>
              <a:ext cx="209905" cy="209939"/>
            </a:xfrm>
            <a:prstGeom prst="rect">
              <a:avLst/>
            </a:prstGeom>
            <a:solidFill>
              <a:srgbClr val="D9D9D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405932" y="3490426"/>
              <a:ext cx="209905" cy="209939"/>
            </a:xfrm>
            <a:prstGeom prst="rect">
              <a:avLst/>
            </a:prstGeom>
            <a:solidFill>
              <a:srgbClr val="D9D9D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190561" y="3264547"/>
              <a:ext cx="173390" cy="152400"/>
            </a:xfrm>
            <a:prstGeom prst="rect">
              <a:avLst/>
            </a:prstGeom>
            <a:solidFill>
              <a:srgbClr val="D9D9D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070084" y="3563904"/>
              <a:ext cx="209905" cy="209939"/>
            </a:xfrm>
            <a:prstGeom prst="rect">
              <a:avLst/>
            </a:prstGeom>
            <a:solidFill>
              <a:srgbClr val="D9D9D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Isosceles Triangle 39"/>
            <p:cNvSpPr/>
            <p:nvPr/>
          </p:nvSpPr>
          <p:spPr>
            <a:xfrm>
              <a:off x="2844216" y="3128087"/>
              <a:ext cx="262382" cy="188945"/>
            </a:xfrm>
            <a:prstGeom prst="triangle">
              <a:avLst/>
            </a:prstGeom>
            <a:solidFill>
              <a:srgbClr val="D9D9D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Isosceles Triangle 40"/>
            <p:cNvSpPr/>
            <p:nvPr/>
          </p:nvSpPr>
          <p:spPr>
            <a:xfrm>
              <a:off x="3762771" y="3332971"/>
              <a:ext cx="262382" cy="188945"/>
            </a:xfrm>
            <a:prstGeom prst="triangle">
              <a:avLst/>
            </a:prstGeom>
            <a:solidFill>
              <a:srgbClr val="D9D9D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3091073" y="3889309"/>
              <a:ext cx="262382" cy="188945"/>
            </a:xfrm>
            <a:prstGeom prst="triangle">
              <a:avLst/>
            </a:prstGeom>
            <a:solidFill>
              <a:srgbClr val="D9D9D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3389971" y="3820885"/>
              <a:ext cx="251886" cy="230933"/>
            </a:xfrm>
            <a:prstGeom prst="ellipse">
              <a:avLst/>
            </a:prstGeom>
            <a:solidFill>
              <a:srgbClr val="D9D9D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3468905" y="3144027"/>
              <a:ext cx="251886" cy="230933"/>
            </a:xfrm>
            <a:prstGeom prst="ellipse">
              <a:avLst/>
            </a:prstGeom>
            <a:solidFill>
              <a:srgbClr val="D9D9D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3689304" y="3605892"/>
              <a:ext cx="251886" cy="230933"/>
            </a:xfrm>
            <a:prstGeom prst="ellipse">
              <a:avLst/>
            </a:prstGeom>
            <a:solidFill>
              <a:srgbClr val="D9D9D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loud 45"/>
            <p:cNvSpPr/>
            <p:nvPr/>
          </p:nvSpPr>
          <p:spPr>
            <a:xfrm>
              <a:off x="3872752" y="4009829"/>
              <a:ext cx="629716" cy="335902"/>
            </a:xfrm>
            <a:prstGeom prst="cloud">
              <a:avLst/>
            </a:prstGeom>
            <a:solidFill>
              <a:srgbClr val="D9D9D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 smtClean="0">
                  <a:solidFill>
                    <a:schemeClr val="bg2"/>
                  </a:solidFill>
                  <a:latin typeface="Calibri"/>
                  <a:cs typeface="Calibri"/>
                </a:rPr>
                <a:t>USERS</a:t>
              </a:r>
              <a:endParaRPr lang="en-US" sz="700" dirty="0">
                <a:solidFill>
                  <a:schemeClr val="bg2"/>
                </a:solidFill>
                <a:latin typeface="Calibri"/>
                <a:cs typeface="Calibri"/>
              </a:endParaRPr>
            </a:p>
          </p:txBody>
        </p:sp>
        <p:cxnSp>
          <p:nvCxnSpPr>
            <p:cNvPr id="47" name="Straight Connector 46"/>
            <p:cNvCxnSpPr>
              <a:stCxn id="40" idx="3"/>
              <a:endCxn id="39" idx="0"/>
            </p:cNvCxnSpPr>
            <p:nvPr/>
          </p:nvCxnSpPr>
          <p:spPr>
            <a:xfrm>
              <a:off x="2975407" y="3317032"/>
              <a:ext cx="199630" cy="246872"/>
            </a:xfrm>
            <a:prstGeom prst="line">
              <a:avLst/>
            </a:prstGeom>
            <a:ln w="6350" cmpd="sng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40" idx="5"/>
              <a:endCxn id="38" idx="0"/>
            </p:cNvCxnSpPr>
            <p:nvPr/>
          </p:nvCxnSpPr>
          <p:spPr>
            <a:xfrm>
              <a:off x="3041003" y="3222560"/>
              <a:ext cx="236253" cy="41987"/>
            </a:xfrm>
            <a:prstGeom prst="line">
              <a:avLst/>
            </a:prstGeom>
            <a:ln w="6350" cmpd="sng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45" idx="1"/>
              <a:endCxn id="44" idx="4"/>
            </p:cNvCxnSpPr>
            <p:nvPr/>
          </p:nvCxnSpPr>
          <p:spPr>
            <a:xfrm flipH="1" flipV="1">
              <a:off x="3594848" y="3374960"/>
              <a:ext cx="131344" cy="264751"/>
            </a:xfrm>
            <a:prstGeom prst="line">
              <a:avLst/>
            </a:prstGeom>
            <a:ln w="6350" cmpd="sng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38" idx="3"/>
              <a:endCxn id="37" idx="0"/>
            </p:cNvCxnSpPr>
            <p:nvPr/>
          </p:nvCxnSpPr>
          <p:spPr>
            <a:xfrm>
              <a:off x="3363951" y="3340747"/>
              <a:ext cx="146934" cy="149679"/>
            </a:xfrm>
            <a:prstGeom prst="line">
              <a:avLst/>
            </a:prstGeom>
            <a:ln w="6350" cmpd="sng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39" idx="3"/>
              <a:endCxn id="37" idx="1"/>
            </p:cNvCxnSpPr>
            <p:nvPr/>
          </p:nvCxnSpPr>
          <p:spPr>
            <a:xfrm flipV="1">
              <a:off x="3279989" y="3595396"/>
              <a:ext cx="125943" cy="73478"/>
            </a:xfrm>
            <a:prstGeom prst="line">
              <a:avLst/>
            </a:prstGeom>
            <a:ln w="6350" cmpd="sng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39" idx="0"/>
              <a:endCxn id="38" idx="2"/>
            </p:cNvCxnSpPr>
            <p:nvPr/>
          </p:nvCxnSpPr>
          <p:spPr>
            <a:xfrm flipV="1">
              <a:off x="3175037" y="3416947"/>
              <a:ext cx="102219" cy="146957"/>
            </a:xfrm>
            <a:prstGeom prst="line">
              <a:avLst/>
            </a:prstGeom>
            <a:ln w="6350" cmpd="sng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43" idx="0"/>
              <a:endCxn id="37" idx="2"/>
            </p:cNvCxnSpPr>
            <p:nvPr/>
          </p:nvCxnSpPr>
          <p:spPr>
            <a:xfrm flipH="1" flipV="1">
              <a:off x="3510885" y="3700365"/>
              <a:ext cx="5029" cy="120520"/>
            </a:xfrm>
            <a:prstGeom prst="line">
              <a:avLst/>
            </a:prstGeom>
            <a:ln w="6350" cmpd="sng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41" idx="1"/>
              <a:endCxn id="44" idx="6"/>
            </p:cNvCxnSpPr>
            <p:nvPr/>
          </p:nvCxnSpPr>
          <p:spPr>
            <a:xfrm flipH="1" flipV="1">
              <a:off x="3720791" y="3259494"/>
              <a:ext cx="107576" cy="167950"/>
            </a:xfrm>
            <a:prstGeom prst="line">
              <a:avLst/>
            </a:prstGeom>
            <a:ln w="6350" cmpd="sng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41" idx="3"/>
              <a:endCxn id="36" idx="0"/>
            </p:cNvCxnSpPr>
            <p:nvPr/>
          </p:nvCxnSpPr>
          <p:spPr>
            <a:xfrm>
              <a:off x="3893962" y="3521916"/>
              <a:ext cx="262163" cy="99527"/>
            </a:xfrm>
            <a:prstGeom prst="line">
              <a:avLst/>
            </a:prstGeom>
            <a:ln w="6350" cmpd="sng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45" idx="6"/>
              <a:endCxn id="36" idx="1"/>
            </p:cNvCxnSpPr>
            <p:nvPr/>
          </p:nvCxnSpPr>
          <p:spPr>
            <a:xfrm>
              <a:off x="3941190" y="3721359"/>
              <a:ext cx="109982" cy="5054"/>
            </a:xfrm>
            <a:prstGeom prst="line">
              <a:avLst/>
            </a:prstGeom>
            <a:ln w="6350" cmpd="sng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36" idx="2"/>
              <a:endCxn id="46" idx="3"/>
            </p:cNvCxnSpPr>
            <p:nvPr/>
          </p:nvCxnSpPr>
          <p:spPr>
            <a:xfrm>
              <a:off x="4156125" y="3831382"/>
              <a:ext cx="31485" cy="197653"/>
            </a:xfrm>
            <a:prstGeom prst="line">
              <a:avLst/>
            </a:prstGeom>
            <a:ln w="6350" cmpd="sng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43" idx="6"/>
              <a:endCxn id="45" idx="4"/>
            </p:cNvCxnSpPr>
            <p:nvPr/>
          </p:nvCxnSpPr>
          <p:spPr>
            <a:xfrm flipV="1">
              <a:off x="3641857" y="3836825"/>
              <a:ext cx="173390" cy="99527"/>
            </a:xfrm>
            <a:prstGeom prst="line">
              <a:avLst/>
            </a:prstGeom>
            <a:ln w="6350" cmpd="sng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42" idx="0"/>
              <a:endCxn id="39" idx="2"/>
            </p:cNvCxnSpPr>
            <p:nvPr/>
          </p:nvCxnSpPr>
          <p:spPr>
            <a:xfrm flipH="1" flipV="1">
              <a:off x="3175037" y="3773843"/>
              <a:ext cx="47227" cy="115466"/>
            </a:xfrm>
            <a:prstGeom prst="line">
              <a:avLst/>
            </a:prstGeom>
            <a:ln w="6350" cmpd="sng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8" idx="3"/>
              <a:endCxn id="44" idx="2"/>
            </p:cNvCxnSpPr>
            <p:nvPr/>
          </p:nvCxnSpPr>
          <p:spPr>
            <a:xfrm flipV="1">
              <a:off x="3363951" y="3259494"/>
              <a:ext cx="104954" cy="81253"/>
            </a:xfrm>
            <a:prstGeom prst="line">
              <a:avLst/>
            </a:prstGeom>
            <a:ln w="6350" cmpd="sng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1810721" y="3054609"/>
              <a:ext cx="86629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 smtClean="0">
                  <a:solidFill>
                    <a:schemeClr val="bg2"/>
                  </a:solidFill>
                  <a:latin typeface="Calibri"/>
                  <a:cs typeface="Calibri"/>
                </a:rPr>
                <a:t>PROJECT TEAMS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82230" y="3207009"/>
              <a:ext cx="83869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 smtClean="0">
                  <a:solidFill>
                    <a:schemeClr val="bg2"/>
                  </a:solidFill>
                  <a:latin typeface="Calibri"/>
                  <a:cs typeface="Calibri"/>
                </a:rPr>
                <a:t>STAKEHOLDERS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655301" y="2734646"/>
              <a:ext cx="8186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solidFill>
                    <a:schemeClr val="bg2"/>
                  </a:solidFill>
                  <a:latin typeface="Calibri"/>
                  <a:cs typeface="Calibri"/>
                </a:rPr>
                <a:t>TECH, OPS &amp; APP MGMT.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227512" y="2750586"/>
              <a:ext cx="81863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solidFill>
                    <a:schemeClr val="bg2"/>
                  </a:solidFill>
                  <a:latin typeface="Calibri"/>
                  <a:cs typeface="Calibri"/>
                </a:rPr>
                <a:t>DBAs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774332" y="2740089"/>
              <a:ext cx="81863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solidFill>
                    <a:schemeClr val="bg2"/>
                  </a:solidFill>
                  <a:latin typeface="Calibri"/>
                  <a:cs typeface="Calibri"/>
                </a:rPr>
                <a:t>SUPPORT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581833" y="3779286"/>
              <a:ext cx="66666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solidFill>
                    <a:schemeClr val="bg2"/>
                  </a:solidFill>
                  <a:latin typeface="Calibri"/>
                  <a:cs typeface="Calibri"/>
                </a:rPr>
                <a:t>SYSTEMS</a:t>
              </a:r>
            </a:p>
          </p:txBody>
        </p:sp>
        <p:cxnSp>
          <p:nvCxnSpPr>
            <p:cNvPr id="67" name="Straight Connector 66"/>
            <p:cNvCxnSpPr/>
            <p:nvPr/>
          </p:nvCxnSpPr>
          <p:spPr>
            <a:xfrm flipH="1">
              <a:off x="1217451" y="2340817"/>
              <a:ext cx="0" cy="1301620"/>
            </a:xfrm>
            <a:prstGeom prst="line">
              <a:avLst/>
            </a:prstGeom>
            <a:ln w="6350" cmpd="sng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2692254" y="2335762"/>
              <a:ext cx="0" cy="1301620"/>
            </a:xfrm>
            <a:prstGeom prst="line">
              <a:avLst/>
            </a:prstGeom>
            <a:ln w="6350" cmpd="sng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Pentagon 68"/>
            <p:cNvSpPr/>
            <p:nvPr/>
          </p:nvSpPr>
          <p:spPr>
            <a:xfrm>
              <a:off x="251886" y="4398217"/>
              <a:ext cx="4177116" cy="174388"/>
            </a:xfrm>
            <a:prstGeom prst="homePlate">
              <a:avLst/>
            </a:prstGeom>
            <a:solidFill>
              <a:srgbClr val="9BA3A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000000"/>
                  </a:solidFill>
                  <a:latin typeface="Calibri"/>
                  <a:cs typeface="Calibri"/>
                </a:rPr>
                <a:t>CONCEPT TO CASH</a:t>
              </a:r>
              <a:endParaRPr lang="en-US" sz="800" b="1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61438" y="3751410"/>
              <a:ext cx="23354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2"/>
                  </a:solidFill>
                  <a:latin typeface="Calibri"/>
                  <a:cs typeface="Calibri"/>
                </a:rPr>
                <a:t>TRADITIONAL, PROJECT-BASED ORG</a:t>
              </a:r>
            </a:p>
          </p:txBody>
        </p:sp>
      </p:grpSp>
      <p:sp>
        <p:nvSpPr>
          <p:cNvPr id="8" name="Down Arrow 7"/>
          <p:cNvSpPr/>
          <p:nvPr/>
        </p:nvSpPr>
        <p:spPr>
          <a:xfrm rot="16200000">
            <a:off x="3683236" y="2162428"/>
            <a:ext cx="419099" cy="722252"/>
          </a:xfrm>
          <a:prstGeom prst="downArrow">
            <a:avLst/>
          </a:prstGeom>
          <a:ln w="25400">
            <a:solidFill>
              <a:srgbClr val="0A6258"/>
            </a:solidFill>
            <a:round/>
            <a:headEnd type="triangle"/>
          </a:ln>
        </p:spPr>
        <p:txBody>
          <a:bodyPr lIns="0" tIns="0" rIns="0" bIns="0" rtlCol="0" anchor="ctr"/>
          <a:lstStyle/>
          <a:p>
            <a:pPr algn="ctr" defTabSz="457200"/>
            <a:endParaRPr lang="en-US" sz="1200">
              <a:solidFill>
                <a:srgbClr val="000000"/>
              </a:solidFill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13551786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Monolithic Architectures	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1958986" y="1526975"/>
            <a:ext cx="4779501" cy="2573142"/>
            <a:chOff x="2016527" y="1336696"/>
            <a:chExt cx="4779501" cy="2573142"/>
          </a:xfrm>
        </p:grpSpPr>
        <p:sp>
          <p:nvSpPr>
            <p:cNvPr id="7" name="Shape 376"/>
            <p:cNvSpPr/>
            <p:nvPr/>
          </p:nvSpPr>
          <p:spPr>
            <a:xfrm>
              <a:off x="2016527" y="1336696"/>
              <a:ext cx="4779501" cy="2573142"/>
            </a:xfrm>
            <a:prstGeom prst="roundRect">
              <a:avLst>
                <a:gd name="adj" fmla="val 6249"/>
              </a:avLst>
            </a:prstGeom>
            <a:solidFill>
              <a:srgbClr val="FFFFFF"/>
            </a:solidFill>
            <a:ln w="25400" cap="flat">
              <a:solidFill>
                <a:srgbClr val="33928A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5" name="Shape 382"/>
            <p:cNvSpPr/>
            <p:nvPr/>
          </p:nvSpPr>
          <p:spPr>
            <a:xfrm>
              <a:off x="3804901" y="1437075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User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6" name="Shape 382"/>
            <p:cNvSpPr/>
            <p:nvPr/>
          </p:nvSpPr>
          <p:spPr>
            <a:xfrm>
              <a:off x="5361283" y="1437075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Registration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7" name="Shape 382"/>
            <p:cNvSpPr/>
            <p:nvPr/>
          </p:nvSpPr>
          <p:spPr>
            <a:xfrm>
              <a:off x="2219301" y="1437075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Catalog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8" name="Shape 382"/>
            <p:cNvSpPr/>
            <p:nvPr/>
          </p:nvSpPr>
          <p:spPr>
            <a:xfrm>
              <a:off x="3804901" y="2280102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Orders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9" name="Shape 382"/>
            <p:cNvSpPr/>
            <p:nvPr/>
          </p:nvSpPr>
          <p:spPr>
            <a:xfrm>
              <a:off x="5361283" y="2280102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Profile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20" name="Shape 382"/>
            <p:cNvSpPr/>
            <p:nvPr/>
          </p:nvSpPr>
          <p:spPr>
            <a:xfrm>
              <a:off x="2219301" y="2280102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Search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22" name="Shape 382"/>
            <p:cNvSpPr/>
            <p:nvPr/>
          </p:nvSpPr>
          <p:spPr>
            <a:xfrm>
              <a:off x="3804901" y="3145407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050" dirty="0" smtClean="0">
                  <a:solidFill>
                    <a:srgbClr val="FFFFFF"/>
                  </a:solidFill>
                </a:rPr>
                <a:t>Recommendation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23" name="Shape 382"/>
            <p:cNvSpPr/>
            <p:nvPr/>
          </p:nvSpPr>
          <p:spPr>
            <a:xfrm>
              <a:off x="5361283" y="3145407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Lists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24" name="Shape 382"/>
            <p:cNvSpPr/>
            <p:nvPr/>
          </p:nvSpPr>
          <p:spPr>
            <a:xfrm>
              <a:off x="2219301" y="3145407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Account</a:t>
              </a:r>
              <a:endParaRPr sz="12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895238" y="1461199"/>
            <a:ext cx="4779501" cy="2573142"/>
            <a:chOff x="2016527" y="1336696"/>
            <a:chExt cx="4779501" cy="2573142"/>
          </a:xfrm>
        </p:grpSpPr>
        <p:sp>
          <p:nvSpPr>
            <p:cNvPr id="58" name="Shape 376"/>
            <p:cNvSpPr/>
            <p:nvPr/>
          </p:nvSpPr>
          <p:spPr>
            <a:xfrm>
              <a:off x="2016527" y="1336696"/>
              <a:ext cx="4779501" cy="2573142"/>
            </a:xfrm>
            <a:prstGeom prst="roundRect">
              <a:avLst>
                <a:gd name="adj" fmla="val 6249"/>
              </a:avLst>
            </a:prstGeom>
            <a:solidFill>
              <a:srgbClr val="FFFFFF"/>
            </a:solidFill>
            <a:ln w="25400" cap="flat">
              <a:solidFill>
                <a:srgbClr val="33928A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59" name="Shape 382"/>
            <p:cNvSpPr/>
            <p:nvPr/>
          </p:nvSpPr>
          <p:spPr>
            <a:xfrm>
              <a:off x="3804901" y="1437075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User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60" name="Shape 382"/>
            <p:cNvSpPr/>
            <p:nvPr/>
          </p:nvSpPr>
          <p:spPr>
            <a:xfrm>
              <a:off x="5361283" y="1437075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Registration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61" name="Shape 382"/>
            <p:cNvSpPr/>
            <p:nvPr/>
          </p:nvSpPr>
          <p:spPr>
            <a:xfrm>
              <a:off x="2219301" y="1437075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Catalog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62" name="Shape 382"/>
            <p:cNvSpPr/>
            <p:nvPr/>
          </p:nvSpPr>
          <p:spPr>
            <a:xfrm>
              <a:off x="3804901" y="2280102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Orders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63" name="Shape 382"/>
            <p:cNvSpPr/>
            <p:nvPr/>
          </p:nvSpPr>
          <p:spPr>
            <a:xfrm>
              <a:off x="5361283" y="2280102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Profile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64" name="Shape 382"/>
            <p:cNvSpPr/>
            <p:nvPr/>
          </p:nvSpPr>
          <p:spPr>
            <a:xfrm>
              <a:off x="2219301" y="2280102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Search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65" name="Shape 382"/>
            <p:cNvSpPr/>
            <p:nvPr/>
          </p:nvSpPr>
          <p:spPr>
            <a:xfrm>
              <a:off x="3804901" y="3145407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050" dirty="0" smtClean="0">
                  <a:solidFill>
                    <a:srgbClr val="FFFFFF"/>
                  </a:solidFill>
                </a:rPr>
                <a:t>Recommendation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66" name="Shape 382"/>
            <p:cNvSpPr/>
            <p:nvPr/>
          </p:nvSpPr>
          <p:spPr>
            <a:xfrm>
              <a:off x="5361283" y="3145407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Lists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67" name="Shape 382"/>
            <p:cNvSpPr/>
            <p:nvPr/>
          </p:nvSpPr>
          <p:spPr>
            <a:xfrm>
              <a:off x="2219301" y="3145407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Account</a:t>
              </a:r>
              <a:endParaRPr sz="12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818354" y="1407219"/>
            <a:ext cx="4779501" cy="2573142"/>
            <a:chOff x="2016527" y="1336696"/>
            <a:chExt cx="4779501" cy="2573142"/>
          </a:xfrm>
        </p:grpSpPr>
        <p:sp>
          <p:nvSpPr>
            <p:cNvPr id="69" name="Shape 376"/>
            <p:cNvSpPr/>
            <p:nvPr/>
          </p:nvSpPr>
          <p:spPr>
            <a:xfrm>
              <a:off x="2016527" y="1336696"/>
              <a:ext cx="4779501" cy="2573142"/>
            </a:xfrm>
            <a:prstGeom prst="roundRect">
              <a:avLst>
                <a:gd name="adj" fmla="val 6249"/>
              </a:avLst>
            </a:prstGeom>
            <a:solidFill>
              <a:srgbClr val="FFFFFF"/>
            </a:solidFill>
            <a:ln w="25400" cap="flat">
              <a:solidFill>
                <a:srgbClr val="33928A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70" name="Shape 382"/>
            <p:cNvSpPr/>
            <p:nvPr/>
          </p:nvSpPr>
          <p:spPr>
            <a:xfrm>
              <a:off x="3804901" y="1437075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User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71" name="Shape 382"/>
            <p:cNvSpPr/>
            <p:nvPr/>
          </p:nvSpPr>
          <p:spPr>
            <a:xfrm>
              <a:off x="5361283" y="1437075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Registration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72" name="Shape 382"/>
            <p:cNvSpPr/>
            <p:nvPr/>
          </p:nvSpPr>
          <p:spPr>
            <a:xfrm>
              <a:off x="2219301" y="1437075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Catalog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73" name="Shape 382"/>
            <p:cNvSpPr/>
            <p:nvPr/>
          </p:nvSpPr>
          <p:spPr>
            <a:xfrm>
              <a:off x="3804901" y="2280102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Orders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74" name="Shape 382"/>
            <p:cNvSpPr/>
            <p:nvPr/>
          </p:nvSpPr>
          <p:spPr>
            <a:xfrm>
              <a:off x="5361283" y="2280102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Profile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75" name="Shape 382"/>
            <p:cNvSpPr/>
            <p:nvPr/>
          </p:nvSpPr>
          <p:spPr>
            <a:xfrm>
              <a:off x="2219301" y="2280102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Search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76" name="Shape 382"/>
            <p:cNvSpPr/>
            <p:nvPr/>
          </p:nvSpPr>
          <p:spPr>
            <a:xfrm>
              <a:off x="3804901" y="3145407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050" dirty="0" smtClean="0">
                  <a:solidFill>
                    <a:srgbClr val="FFFFFF"/>
                  </a:solidFill>
                </a:rPr>
                <a:t>Recommendation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77" name="Shape 382"/>
            <p:cNvSpPr/>
            <p:nvPr/>
          </p:nvSpPr>
          <p:spPr>
            <a:xfrm>
              <a:off x="5361283" y="3145407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Lists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78" name="Shape 382"/>
            <p:cNvSpPr/>
            <p:nvPr/>
          </p:nvSpPr>
          <p:spPr>
            <a:xfrm>
              <a:off x="2219301" y="3145407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Account</a:t>
              </a:r>
              <a:endParaRPr sz="12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725651" y="1342216"/>
            <a:ext cx="4779501" cy="2573142"/>
            <a:chOff x="2016527" y="1336696"/>
            <a:chExt cx="4779501" cy="2573142"/>
          </a:xfrm>
        </p:grpSpPr>
        <p:sp>
          <p:nvSpPr>
            <p:cNvPr id="80" name="Shape 376"/>
            <p:cNvSpPr/>
            <p:nvPr/>
          </p:nvSpPr>
          <p:spPr>
            <a:xfrm>
              <a:off x="2016527" y="1336696"/>
              <a:ext cx="4779501" cy="2573142"/>
            </a:xfrm>
            <a:prstGeom prst="roundRect">
              <a:avLst>
                <a:gd name="adj" fmla="val 6249"/>
              </a:avLst>
            </a:prstGeom>
            <a:solidFill>
              <a:srgbClr val="FFFFFF"/>
            </a:solidFill>
            <a:ln w="25400" cap="flat">
              <a:solidFill>
                <a:srgbClr val="33928A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81" name="Shape 382"/>
            <p:cNvSpPr/>
            <p:nvPr/>
          </p:nvSpPr>
          <p:spPr>
            <a:xfrm>
              <a:off x="3804901" y="1437075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User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82" name="Shape 382"/>
            <p:cNvSpPr/>
            <p:nvPr/>
          </p:nvSpPr>
          <p:spPr>
            <a:xfrm>
              <a:off x="5361283" y="1437075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Registration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83" name="Shape 382"/>
            <p:cNvSpPr/>
            <p:nvPr/>
          </p:nvSpPr>
          <p:spPr>
            <a:xfrm>
              <a:off x="2219301" y="1437075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Catalog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84" name="Shape 382"/>
            <p:cNvSpPr/>
            <p:nvPr/>
          </p:nvSpPr>
          <p:spPr>
            <a:xfrm>
              <a:off x="3804901" y="2280102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Orders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85" name="Shape 382"/>
            <p:cNvSpPr/>
            <p:nvPr/>
          </p:nvSpPr>
          <p:spPr>
            <a:xfrm>
              <a:off x="5361283" y="2280102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Profile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86" name="Shape 382"/>
            <p:cNvSpPr/>
            <p:nvPr/>
          </p:nvSpPr>
          <p:spPr>
            <a:xfrm>
              <a:off x="2219301" y="2280102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Search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87" name="Shape 382"/>
            <p:cNvSpPr/>
            <p:nvPr/>
          </p:nvSpPr>
          <p:spPr>
            <a:xfrm>
              <a:off x="3804901" y="3145407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050" dirty="0" smtClean="0">
                  <a:solidFill>
                    <a:srgbClr val="FFFFFF"/>
                  </a:solidFill>
                </a:rPr>
                <a:t>Recommendation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88" name="Shape 382"/>
            <p:cNvSpPr/>
            <p:nvPr/>
          </p:nvSpPr>
          <p:spPr>
            <a:xfrm>
              <a:off x="5361283" y="3145407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Lists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89" name="Shape 382"/>
            <p:cNvSpPr/>
            <p:nvPr/>
          </p:nvSpPr>
          <p:spPr>
            <a:xfrm>
              <a:off x="2219301" y="3145407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Account</a:t>
              </a:r>
              <a:endParaRPr sz="12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1635180" y="1272149"/>
            <a:ext cx="4779501" cy="2573142"/>
            <a:chOff x="2016527" y="1336696"/>
            <a:chExt cx="4779501" cy="2573142"/>
          </a:xfrm>
        </p:grpSpPr>
        <p:sp>
          <p:nvSpPr>
            <p:cNvPr id="91" name="Shape 376"/>
            <p:cNvSpPr/>
            <p:nvPr/>
          </p:nvSpPr>
          <p:spPr>
            <a:xfrm>
              <a:off x="2016527" y="1336696"/>
              <a:ext cx="4779501" cy="2573142"/>
            </a:xfrm>
            <a:prstGeom prst="roundRect">
              <a:avLst>
                <a:gd name="adj" fmla="val 6249"/>
              </a:avLst>
            </a:prstGeom>
            <a:solidFill>
              <a:srgbClr val="FFFFFF"/>
            </a:solidFill>
            <a:ln w="25400" cap="flat">
              <a:solidFill>
                <a:srgbClr val="33928A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92" name="Shape 382"/>
            <p:cNvSpPr/>
            <p:nvPr/>
          </p:nvSpPr>
          <p:spPr>
            <a:xfrm>
              <a:off x="3804901" y="1437075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User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93" name="Shape 382"/>
            <p:cNvSpPr/>
            <p:nvPr/>
          </p:nvSpPr>
          <p:spPr>
            <a:xfrm>
              <a:off x="5361283" y="1437075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Registration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94" name="Shape 382"/>
            <p:cNvSpPr/>
            <p:nvPr/>
          </p:nvSpPr>
          <p:spPr>
            <a:xfrm>
              <a:off x="2219301" y="1437075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Catalog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95" name="Shape 382"/>
            <p:cNvSpPr/>
            <p:nvPr/>
          </p:nvSpPr>
          <p:spPr>
            <a:xfrm>
              <a:off x="3804901" y="2280102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Orders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96" name="Shape 382"/>
            <p:cNvSpPr/>
            <p:nvPr/>
          </p:nvSpPr>
          <p:spPr>
            <a:xfrm>
              <a:off x="5361283" y="2280102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Profile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97" name="Shape 382"/>
            <p:cNvSpPr/>
            <p:nvPr/>
          </p:nvSpPr>
          <p:spPr>
            <a:xfrm>
              <a:off x="2219301" y="2280102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Search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98" name="Shape 382"/>
            <p:cNvSpPr/>
            <p:nvPr/>
          </p:nvSpPr>
          <p:spPr>
            <a:xfrm>
              <a:off x="3804901" y="3145407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050" dirty="0" smtClean="0">
                  <a:solidFill>
                    <a:srgbClr val="FFFFFF"/>
                  </a:solidFill>
                </a:rPr>
                <a:t>Recommendation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99" name="Shape 382"/>
            <p:cNvSpPr/>
            <p:nvPr/>
          </p:nvSpPr>
          <p:spPr>
            <a:xfrm>
              <a:off x="5361283" y="3145407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Lists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00" name="Shape 382"/>
            <p:cNvSpPr/>
            <p:nvPr/>
          </p:nvSpPr>
          <p:spPr>
            <a:xfrm>
              <a:off x="2219301" y="3145407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Account</a:t>
              </a:r>
              <a:endParaRPr sz="12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571432" y="1206373"/>
            <a:ext cx="4779501" cy="2573142"/>
            <a:chOff x="2016527" y="1336696"/>
            <a:chExt cx="4779501" cy="2573142"/>
          </a:xfrm>
        </p:grpSpPr>
        <p:sp>
          <p:nvSpPr>
            <p:cNvPr id="102" name="Shape 376"/>
            <p:cNvSpPr/>
            <p:nvPr/>
          </p:nvSpPr>
          <p:spPr>
            <a:xfrm>
              <a:off x="2016527" y="1336696"/>
              <a:ext cx="4779501" cy="2573142"/>
            </a:xfrm>
            <a:prstGeom prst="roundRect">
              <a:avLst>
                <a:gd name="adj" fmla="val 6249"/>
              </a:avLst>
            </a:prstGeom>
            <a:solidFill>
              <a:srgbClr val="FFFFFF"/>
            </a:solidFill>
            <a:ln w="25400" cap="flat">
              <a:solidFill>
                <a:srgbClr val="33928A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03" name="Shape 382"/>
            <p:cNvSpPr/>
            <p:nvPr/>
          </p:nvSpPr>
          <p:spPr>
            <a:xfrm>
              <a:off x="3804901" y="1437075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User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04" name="Shape 382"/>
            <p:cNvSpPr/>
            <p:nvPr/>
          </p:nvSpPr>
          <p:spPr>
            <a:xfrm>
              <a:off x="5361283" y="1437075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Registration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05" name="Shape 382"/>
            <p:cNvSpPr/>
            <p:nvPr/>
          </p:nvSpPr>
          <p:spPr>
            <a:xfrm>
              <a:off x="2219301" y="1437075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Catalog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06" name="Shape 382"/>
            <p:cNvSpPr/>
            <p:nvPr/>
          </p:nvSpPr>
          <p:spPr>
            <a:xfrm>
              <a:off x="3804901" y="2280102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Orders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07" name="Shape 382"/>
            <p:cNvSpPr/>
            <p:nvPr/>
          </p:nvSpPr>
          <p:spPr>
            <a:xfrm>
              <a:off x="5361283" y="2280102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Profile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08" name="Shape 382"/>
            <p:cNvSpPr/>
            <p:nvPr/>
          </p:nvSpPr>
          <p:spPr>
            <a:xfrm>
              <a:off x="2219301" y="2280102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Search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09" name="Shape 382"/>
            <p:cNvSpPr/>
            <p:nvPr/>
          </p:nvSpPr>
          <p:spPr>
            <a:xfrm>
              <a:off x="3804901" y="3145407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050" dirty="0" smtClean="0">
                  <a:solidFill>
                    <a:srgbClr val="FFFFFF"/>
                  </a:solidFill>
                </a:rPr>
                <a:t>Recommendation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10" name="Shape 382"/>
            <p:cNvSpPr/>
            <p:nvPr/>
          </p:nvSpPr>
          <p:spPr>
            <a:xfrm>
              <a:off x="5361283" y="3145407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Lists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11" name="Shape 382"/>
            <p:cNvSpPr/>
            <p:nvPr/>
          </p:nvSpPr>
          <p:spPr>
            <a:xfrm>
              <a:off x="2219301" y="3145407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Account</a:t>
              </a:r>
              <a:endParaRPr sz="12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1494548" y="1152393"/>
            <a:ext cx="4779501" cy="2573142"/>
            <a:chOff x="2016527" y="1336696"/>
            <a:chExt cx="4779501" cy="2573142"/>
          </a:xfrm>
        </p:grpSpPr>
        <p:sp>
          <p:nvSpPr>
            <p:cNvPr id="113" name="Shape 376"/>
            <p:cNvSpPr/>
            <p:nvPr/>
          </p:nvSpPr>
          <p:spPr>
            <a:xfrm>
              <a:off x="2016527" y="1336696"/>
              <a:ext cx="4779501" cy="2573142"/>
            </a:xfrm>
            <a:prstGeom prst="roundRect">
              <a:avLst>
                <a:gd name="adj" fmla="val 6249"/>
              </a:avLst>
            </a:prstGeom>
            <a:solidFill>
              <a:srgbClr val="FFFFFF"/>
            </a:solidFill>
            <a:ln w="25400" cap="flat">
              <a:solidFill>
                <a:srgbClr val="33928A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14" name="Shape 382"/>
            <p:cNvSpPr/>
            <p:nvPr/>
          </p:nvSpPr>
          <p:spPr>
            <a:xfrm>
              <a:off x="3804901" y="1437075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User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15" name="Shape 382"/>
            <p:cNvSpPr/>
            <p:nvPr/>
          </p:nvSpPr>
          <p:spPr>
            <a:xfrm>
              <a:off x="5361283" y="1437075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Registration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16" name="Shape 382"/>
            <p:cNvSpPr/>
            <p:nvPr/>
          </p:nvSpPr>
          <p:spPr>
            <a:xfrm>
              <a:off x="2219301" y="1437075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Catalog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17" name="Shape 382"/>
            <p:cNvSpPr/>
            <p:nvPr/>
          </p:nvSpPr>
          <p:spPr>
            <a:xfrm>
              <a:off x="3804901" y="2280102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Orders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18" name="Shape 382"/>
            <p:cNvSpPr/>
            <p:nvPr/>
          </p:nvSpPr>
          <p:spPr>
            <a:xfrm>
              <a:off x="5361283" y="2280102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Profile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19" name="Shape 382"/>
            <p:cNvSpPr/>
            <p:nvPr/>
          </p:nvSpPr>
          <p:spPr>
            <a:xfrm>
              <a:off x="2219301" y="2280102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Search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20" name="Shape 382"/>
            <p:cNvSpPr/>
            <p:nvPr/>
          </p:nvSpPr>
          <p:spPr>
            <a:xfrm>
              <a:off x="3804901" y="3145407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050" dirty="0" smtClean="0">
                  <a:solidFill>
                    <a:srgbClr val="FFFFFF"/>
                  </a:solidFill>
                </a:rPr>
                <a:t>Recommendation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21" name="Shape 382"/>
            <p:cNvSpPr/>
            <p:nvPr/>
          </p:nvSpPr>
          <p:spPr>
            <a:xfrm>
              <a:off x="5361283" y="3145407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Lists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22" name="Shape 382"/>
            <p:cNvSpPr/>
            <p:nvPr/>
          </p:nvSpPr>
          <p:spPr>
            <a:xfrm>
              <a:off x="2219301" y="3145407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Account</a:t>
              </a:r>
              <a:endParaRPr sz="12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1401845" y="1087390"/>
            <a:ext cx="4779501" cy="2573142"/>
            <a:chOff x="2016527" y="1336696"/>
            <a:chExt cx="4779501" cy="2573142"/>
          </a:xfrm>
        </p:grpSpPr>
        <p:sp>
          <p:nvSpPr>
            <p:cNvPr id="124" name="Shape 376"/>
            <p:cNvSpPr/>
            <p:nvPr/>
          </p:nvSpPr>
          <p:spPr>
            <a:xfrm>
              <a:off x="2016527" y="1336696"/>
              <a:ext cx="4779501" cy="2573142"/>
            </a:xfrm>
            <a:prstGeom prst="roundRect">
              <a:avLst>
                <a:gd name="adj" fmla="val 6249"/>
              </a:avLst>
            </a:prstGeom>
            <a:solidFill>
              <a:srgbClr val="FFFFFF"/>
            </a:solidFill>
            <a:ln w="25400" cap="flat">
              <a:solidFill>
                <a:srgbClr val="33928A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25" name="Shape 382"/>
            <p:cNvSpPr/>
            <p:nvPr/>
          </p:nvSpPr>
          <p:spPr>
            <a:xfrm>
              <a:off x="3804901" y="1437075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User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26" name="Shape 382"/>
            <p:cNvSpPr/>
            <p:nvPr/>
          </p:nvSpPr>
          <p:spPr>
            <a:xfrm>
              <a:off x="5361283" y="1437075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Registration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27" name="Shape 382"/>
            <p:cNvSpPr/>
            <p:nvPr/>
          </p:nvSpPr>
          <p:spPr>
            <a:xfrm>
              <a:off x="2219301" y="1437075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Catalog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28" name="Shape 382"/>
            <p:cNvSpPr/>
            <p:nvPr/>
          </p:nvSpPr>
          <p:spPr>
            <a:xfrm>
              <a:off x="3804901" y="2280102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Orders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29" name="Shape 382"/>
            <p:cNvSpPr/>
            <p:nvPr/>
          </p:nvSpPr>
          <p:spPr>
            <a:xfrm>
              <a:off x="5361283" y="2280102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Profile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30" name="Shape 382"/>
            <p:cNvSpPr/>
            <p:nvPr/>
          </p:nvSpPr>
          <p:spPr>
            <a:xfrm>
              <a:off x="2219301" y="2280102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Search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31" name="Shape 382"/>
            <p:cNvSpPr/>
            <p:nvPr/>
          </p:nvSpPr>
          <p:spPr>
            <a:xfrm>
              <a:off x="3804901" y="3145407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050" dirty="0" smtClean="0">
                  <a:solidFill>
                    <a:srgbClr val="FFFFFF"/>
                  </a:solidFill>
                </a:rPr>
                <a:t>Recommendation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32" name="Shape 382"/>
            <p:cNvSpPr/>
            <p:nvPr/>
          </p:nvSpPr>
          <p:spPr>
            <a:xfrm>
              <a:off x="5361283" y="3145407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Lists</a:t>
              </a:r>
              <a:endParaRPr sz="1200" dirty="0">
                <a:solidFill>
                  <a:srgbClr val="FFFFFF"/>
                </a:solidFill>
              </a:endParaRPr>
            </a:p>
          </p:txBody>
        </p:sp>
        <p:sp>
          <p:nvSpPr>
            <p:cNvPr id="133" name="Shape 382"/>
            <p:cNvSpPr/>
            <p:nvPr/>
          </p:nvSpPr>
          <p:spPr>
            <a:xfrm>
              <a:off x="2219301" y="3145407"/>
              <a:ext cx="1274302" cy="557394"/>
            </a:xfrm>
            <a:prstGeom prst="roundRect">
              <a:avLst>
                <a:gd name="adj" fmla="val 20000"/>
              </a:avLst>
            </a:prstGeom>
            <a:solidFill>
              <a:srgbClr val="E8A43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200">
                  <a:solidFill>
                    <a:srgbClr val="FFFFFF"/>
                  </a:solidFill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Account</a:t>
              </a:r>
              <a:endParaRPr sz="12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60471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0"/>
                            </p:stCondLst>
                            <p:childTnLst>
                              <p:par>
                                <p:cTn id="9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8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9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1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3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5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000"/>
                            </p:stCondLst>
                            <p:childTnLst>
                              <p:par>
                                <p:cTn id="107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3500"/>
                            </p:stCondLst>
                            <p:childTnLst>
                              <p:par>
                                <p:cTn id="124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scalability?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2530409"/>
              </p:ext>
            </p:extLst>
          </p:nvPr>
        </p:nvGraphicFramePr>
        <p:xfrm>
          <a:off x="1604308" y="1158470"/>
          <a:ext cx="6052420" cy="34573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0064254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 flipH="1">
            <a:off x="6230711" y="4111616"/>
            <a:ext cx="489084" cy="412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 flipH="1">
            <a:off x="6615149" y="3893586"/>
            <a:ext cx="489085" cy="412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 flipH="1">
            <a:off x="6989741" y="4110368"/>
            <a:ext cx="489084" cy="412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78449" y="1948827"/>
            <a:ext cx="407887" cy="5098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60028" y="739748"/>
            <a:ext cx="488752" cy="412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pasted-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100700" y="1888195"/>
            <a:ext cx="485615" cy="409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404" name="pasted-image.pd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36786" y="2982864"/>
            <a:ext cx="261272" cy="4374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05" name="pasted-image.pdf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59880" y="2067468"/>
            <a:ext cx="589683" cy="4465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6" name="pasted-image.pdf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67039" y="1141109"/>
            <a:ext cx="400766" cy="487085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Shape 407"/>
          <p:cNvSpPr>
            <a:spLocks noGrp="1"/>
          </p:cNvSpPr>
          <p:nvPr>
            <p:ph type="title"/>
          </p:nvPr>
        </p:nvSpPr>
        <p:spPr>
          <a:xfrm>
            <a:off x="366713" y="71438"/>
            <a:ext cx="8410576" cy="554104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Microservice Architecture</a:t>
            </a:r>
          </a:p>
        </p:txBody>
      </p:sp>
      <p:sp>
        <p:nvSpPr>
          <p:cNvPr id="408" name="Shape 40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9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409" name="Shape 409"/>
          <p:cNvSpPr/>
          <p:nvPr/>
        </p:nvSpPr>
        <p:spPr>
          <a:xfrm>
            <a:off x="4024500" y="3383278"/>
            <a:ext cx="965201" cy="824854"/>
          </a:xfrm>
          <a:prstGeom prst="roundRect">
            <a:avLst>
              <a:gd name="adj" fmla="val 7731"/>
            </a:avLst>
          </a:prstGeom>
          <a:solidFill>
            <a:srgbClr val="E59A2D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400">
                <a:solidFill>
                  <a:srgbClr val="FFFFFF"/>
                </a:solidFill>
                <a:uFillTx/>
                <a:latin typeface="FontAwesome"/>
                <a:ea typeface="FontAwesome"/>
                <a:cs typeface="FontAwesome"/>
                <a:sym typeface="FontAwesome"/>
              </a:defRPr>
            </a:pPr>
            <a:endParaRPr/>
          </a:p>
        </p:txBody>
      </p:sp>
      <p:sp>
        <p:nvSpPr>
          <p:cNvPr id="410" name="Shape 410"/>
          <p:cNvSpPr/>
          <p:nvPr/>
        </p:nvSpPr>
        <p:spPr>
          <a:xfrm rot="16200000" flipH="1">
            <a:off x="910538" y="2387753"/>
            <a:ext cx="3795154" cy="388405"/>
          </a:xfrm>
          <a:prstGeom prst="roundRect">
            <a:avLst>
              <a:gd name="adj" fmla="val 13079"/>
            </a:avLst>
          </a:prstGeom>
          <a:solidFill>
            <a:srgbClr val="E59A2D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411" name="Shape 411"/>
          <p:cNvSpPr/>
          <p:nvPr/>
        </p:nvSpPr>
        <p:spPr>
          <a:xfrm>
            <a:off x="3070115" y="2298595"/>
            <a:ext cx="833467" cy="1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412" name="Shape 412"/>
          <p:cNvSpPr/>
          <p:nvPr/>
        </p:nvSpPr>
        <p:spPr>
          <a:xfrm>
            <a:off x="3070115" y="3799427"/>
            <a:ext cx="833467" cy="1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413" name="Shape 413"/>
          <p:cNvSpPr/>
          <p:nvPr/>
        </p:nvSpPr>
        <p:spPr>
          <a:xfrm flipV="1">
            <a:off x="5040626" y="2986603"/>
            <a:ext cx="1137802" cy="733631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414" name="Shape 414"/>
          <p:cNvSpPr/>
          <p:nvPr/>
        </p:nvSpPr>
        <p:spPr>
          <a:xfrm>
            <a:off x="1362262" y="1397272"/>
            <a:ext cx="1214706" cy="1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415" name="Shape 415"/>
          <p:cNvSpPr/>
          <p:nvPr/>
        </p:nvSpPr>
        <p:spPr>
          <a:xfrm>
            <a:off x="1362262" y="2297932"/>
            <a:ext cx="1214706" cy="1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416" name="Shape 416"/>
          <p:cNvSpPr/>
          <p:nvPr/>
        </p:nvSpPr>
        <p:spPr>
          <a:xfrm>
            <a:off x="1362262" y="3221010"/>
            <a:ext cx="1214706" cy="1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417" name="Shape 417"/>
          <p:cNvSpPr/>
          <p:nvPr/>
        </p:nvSpPr>
        <p:spPr>
          <a:xfrm>
            <a:off x="1360275" y="4063979"/>
            <a:ext cx="1214705" cy="1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418" name="Shape 418"/>
          <p:cNvSpPr/>
          <p:nvPr/>
        </p:nvSpPr>
        <p:spPr>
          <a:xfrm>
            <a:off x="3070115" y="995922"/>
            <a:ext cx="833467" cy="1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419" name="Shape 419"/>
          <p:cNvSpPr/>
          <p:nvPr/>
        </p:nvSpPr>
        <p:spPr>
          <a:xfrm>
            <a:off x="5040626" y="3741520"/>
            <a:ext cx="1137802" cy="733631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420" name="Shape 420"/>
          <p:cNvSpPr/>
          <p:nvPr/>
        </p:nvSpPr>
        <p:spPr>
          <a:xfrm rot="5400000">
            <a:off x="6761354" y="3455091"/>
            <a:ext cx="383541" cy="41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200">
                <a:solidFill>
                  <a:srgbClr val="0A6258"/>
                </a:solid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A6258"/>
                </a:solidFill>
                <a:uFill>
                  <a:solidFill>
                    <a:srgbClr val="4D4D4D"/>
                  </a:solidFill>
                </a:uFill>
              </a:rPr>
              <a:t>…</a:t>
            </a:r>
          </a:p>
        </p:txBody>
      </p:sp>
      <p:grpSp>
        <p:nvGrpSpPr>
          <p:cNvPr id="429" name="Group 429"/>
          <p:cNvGrpSpPr/>
          <p:nvPr/>
        </p:nvGrpSpPr>
        <p:grpSpPr>
          <a:xfrm>
            <a:off x="576553" y="3879201"/>
            <a:ext cx="710665" cy="355279"/>
            <a:chOff x="0" y="0"/>
            <a:chExt cx="710663" cy="355277"/>
          </a:xfrm>
        </p:grpSpPr>
        <p:sp>
          <p:nvSpPr>
            <p:cNvPr id="421" name="Shape 421"/>
            <p:cNvSpPr/>
            <p:nvPr/>
          </p:nvSpPr>
          <p:spPr>
            <a:xfrm>
              <a:off x="0" y="0"/>
              <a:ext cx="710664" cy="355278"/>
            </a:xfrm>
            <a:prstGeom prst="roundRect">
              <a:avLst>
                <a:gd name="adj" fmla="val 6249"/>
              </a:avLst>
            </a:prstGeom>
            <a:solidFill>
              <a:srgbClr val="FFFFFF"/>
            </a:solidFill>
            <a:ln w="25400" cap="flat">
              <a:solidFill>
                <a:srgbClr val="33928A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grpSp>
          <p:nvGrpSpPr>
            <p:cNvPr id="428" name="Group 428"/>
            <p:cNvGrpSpPr/>
            <p:nvPr/>
          </p:nvGrpSpPr>
          <p:grpSpPr>
            <a:xfrm>
              <a:off x="14322" y="16652"/>
              <a:ext cx="682020" cy="321974"/>
              <a:chOff x="0" y="0"/>
              <a:chExt cx="682019" cy="321973"/>
            </a:xfrm>
          </p:grpSpPr>
          <p:sp>
            <p:nvSpPr>
              <p:cNvPr id="422" name="Shape 422"/>
              <p:cNvSpPr/>
              <p:nvPr/>
            </p:nvSpPr>
            <p:spPr>
              <a:xfrm>
                <a:off x="0" y="222811"/>
                <a:ext cx="679970" cy="99163"/>
              </a:xfrm>
              <a:prstGeom prst="roundRect">
                <a:avLst>
                  <a:gd name="adj" fmla="val 20000"/>
                </a:avLst>
              </a:prstGeom>
              <a:solidFill>
                <a:srgbClr val="006D6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algn="ctr" defTabSz="584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sp>
            <p:nvSpPr>
              <p:cNvPr id="423" name="Shape 423"/>
              <p:cNvSpPr/>
              <p:nvPr/>
            </p:nvSpPr>
            <p:spPr>
              <a:xfrm>
                <a:off x="911" y="110199"/>
                <a:ext cx="448877" cy="99163"/>
              </a:xfrm>
              <a:prstGeom prst="roundRect">
                <a:avLst>
                  <a:gd name="adj" fmla="val 20000"/>
                </a:avLst>
              </a:prstGeom>
              <a:solidFill>
                <a:srgbClr val="E8A43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algn="ctr" defTabSz="584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sp>
            <p:nvSpPr>
              <p:cNvPr id="424" name="Shape 424"/>
              <p:cNvSpPr/>
              <p:nvPr/>
            </p:nvSpPr>
            <p:spPr>
              <a:xfrm>
                <a:off x="5639" y="0"/>
                <a:ext cx="218157" cy="99163"/>
              </a:xfrm>
              <a:prstGeom prst="roundRect">
                <a:avLst>
                  <a:gd name="adj" fmla="val 20000"/>
                </a:avLst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algn="ctr" defTabSz="584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sp>
            <p:nvSpPr>
              <p:cNvPr id="425" name="Shape 425"/>
              <p:cNvSpPr/>
              <p:nvPr/>
            </p:nvSpPr>
            <p:spPr>
              <a:xfrm>
                <a:off x="234750" y="0"/>
                <a:ext cx="218158" cy="99163"/>
              </a:xfrm>
              <a:prstGeom prst="roundRect">
                <a:avLst>
                  <a:gd name="adj" fmla="val 20000"/>
                </a:avLst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algn="ctr" defTabSz="584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sp>
            <p:nvSpPr>
              <p:cNvPr id="426" name="Shape 426"/>
              <p:cNvSpPr/>
              <p:nvPr/>
            </p:nvSpPr>
            <p:spPr>
              <a:xfrm>
                <a:off x="463862" y="1431"/>
                <a:ext cx="218158" cy="99164"/>
              </a:xfrm>
              <a:prstGeom prst="roundRect">
                <a:avLst>
                  <a:gd name="adj" fmla="val 20000"/>
                </a:avLst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algn="ctr" defTabSz="584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sp>
            <p:nvSpPr>
              <p:cNvPr id="427" name="Shape 427"/>
              <p:cNvSpPr/>
              <p:nvPr/>
            </p:nvSpPr>
            <p:spPr>
              <a:xfrm>
                <a:off x="463862" y="110199"/>
                <a:ext cx="218158" cy="99163"/>
              </a:xfrm>
              <a:prstGeom prst="roundRect">
                <a:avLst>
                  <a:gd name="adj" fmla="val 20000"/>
                </a:avLst>
              </a:prstGeom>
              <a:solidFill>
                <a:srgbClr val="E8A43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algn="ctr" defTabSz="584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</p:grpSp>
      </p:grpSp>
      <p:sp>
        <p:nvSpPr>
          <p:cNvPr id="430" name="Shape 430"/>
          <p:cNvSpPr/>
          <p:nvPr/>
        </p:nvSpPr>
        <p:spPr>
          <a:xfrm>
            <a:off x="4963722" y="995922"/>
            <a:ext cx="713741" cy="1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431" name="Shape 431"/>
          <p:cNvSpPr/>
          <p:nvPr/>
        </p:nvSpPr>
        <p:spPr>
          <a:xfrm>
            <a:off x="5008582" y="2264131"/>
            <a:ext cx="713741" cy="1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432" name="Shape 432"/>
          <p:cNvSpPr/>
          <p:nvPr/>
        </p:nvSpPr>
        <p:spPr>
          <a:xfrm>
            <a:off x="7523483" y="3127960"/>
            <a:ext cx="365398" cy="365399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433" name="Shape 433"/>
          <p:cNvSpPr/>
          <p:nvPr/>
        </p:nvSpPr>
        <p:spPr>
          <a:xfrm flipV="1">
            <a:off x="7523483" y="3905674"/>
            <a:ext cx="365398" cy="365398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434" name="Shape 434"/>
          <p:cNvSpPr/>
          <p:nvPr/>
        </p:nvSpPr>
        <p:spPr>
          <a:xfrm>
            <a:off x="1698673" y="1424579"/>
            <a:ext cx="54188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HTTP</a:t>
            </a:r>
          </a:p>
        </p:txBody>
      </p:sp>
      <p:sp>
        <p:nvSpPr>
          <p:cNvPr id="435" name="Shape 435"/>
          <p:cNvSpPr/>
          <p:nvPr/>
        </p:nvSpPr>
        <p:spPr>
          <a:xfrm>
            <a:off x="1701369" y="2297932"/>
            <a:ext cx="54188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HTTP</a:t>
            </a:r>
          </a:p>
        </p:txBody>
      </p:sp>
      <p:sp>
        <p:nvSpPr>
          <p:cNvPr id="436" name="Shape 436"/>
          <p:cNvSpPr/>
          <p:nvPr/>
        </p:nvSpPr>
        <p:spPr>
          <a:xfrm>
            <a:off x="1678716" y="3212448"/>
            <a:ext cx="54188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HTTP</a:t>
            </a:r>
          </a:p>
        </p:txBody>
      </p:sp>
      <p:sp>
        <p:nvSpPr>
          <p:cNvPr id="437" name="Shape 437"/>
          <p:cNvSpPr/>
          <p:nvPr/>
        </p:nvSpPr>
        <p:spPr>
          <a:xfrm>
            <a:off x="1678716" y="4055069"/>
            <a:ext cx="54188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HTTP</a:t>
            </a:r>
          </a:p>
        </p:txBody>
      </p:sp>
      <p:sp>
        <p:nvSpPr>
          <p:cNvPr id="438" name="Shape 438"/>
          <p:cNvSpPr/>
          <p:nvPr/>
        </p:nvSpPr>
        <p:spPr>
          <a:xfrm>
            <a:off x="3215906" y="1056882"/>
            <a:ext cx="54188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HTTP</a:t>
            </a:r>
          </a:p>
        </p:txBody>
      </p:sp>
      <p:sp>
        <p:nvSpPr>
          <p:cNvPr id="439" name="Shape 439"/>
          <p:cNvSpPr/>
          <p:nvPr/>
        </p:nvSpPr>
        <p:spPr>
          <a:xfrm>
            <a:off x="3223980" y="2358892"/>
            <a:ext cx="54188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HTTP</a:t>
            </a:r>
          </a:p>
        </p:txBody>
      </p:sp>
      <p:sp>
        <p:nvSpPr>
          <p:cNvPr id="440" name="Shape 440"/>
          <p:cNvSpPr/>
          <p:nvPr/>
        </p:nvSpPr>
        <p:spPr>
          <a:xfrm>
            <a:off x="3189749" y="3836649"/>
            <a:ext cx="647320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AMQP</a:t>
            </a:r>
          </a:p>
        </p:txBody>
      </p:sp>
      <p:sp>
        <p:nvSpPr>
          <p:cNvPr id="441" name="Shape 441"/>
          <p:cNvSpPr/>
          <p:nvPr/>
        </p:nvSpPr>
        <p:spPr>
          <a:xfrm>
            <a:off x="5336867" y="3573528"/>
            <a:ext cx="647320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AMQP</a:t>
            </a:r>
          </a:p>
        </p:txBody>
      </p:sp>
      <p:sp>
        <p:nvSpPr>
          <p:cNvPr id="442" name="Shape 442"/>
          <p:cNvSpPr/>
          <p:nvPr/>
        </p:nvSpPr>
        <p:spPr>
          <a:xfrm>
            <a:off x="6305806" y="814312"/>
            <a:ext cx="957403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rPr>
              <a:t>Relational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rPr>
              <a:t>DB</a:t>
            </a:r>
          </a:p>
        </p:txBody>
      </p:sp>
      <p:sp>
        <p:nvSpPr>
          <p:cNvPr id="443" name="Shape 443"/>
          <p:cNvSpPr/>
          <p:nvPr/>
        </p:nvSpPr>
        <p:spPr>
          <a:xfrm>
            <a:off x="6314900" y="1914045"/>
            <a:ext cx="974117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rPr>
              <a:t>Key/Value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rPr>
              <a:t>Store</a:t>
            </a:r>
          </a:p>
        </p:txBody>
      </p:sp>
      <p:sp>
        <p:nvSpPr>
          <p:cNvPr id="444" name="Shape 444"/>
          <p:cNvSpPr/>
          <p:nvPr/>
        </p:nvSpPr>
        <p:spPr>
          <a:xfrm>
            <a:off x="7891551" y="4001934"/>
            <a:ext cx="661900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rPr>
              <a:t>Graph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rPr>
              <a:t>DB</a:t>
            </a:r>
          </a:p>
        </p:txBody>
      </p:sp>
      <p:pic>
        <p:nvPicPr>
          <p:cNvPr id="445" name="pasted-image.pdf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985071" y="126239"/>
            <a:ext cx="723901" cy="95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pasted-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472104" y="2104287"/>
            <a:ext cx="485614" cy="4097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pasted-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481554" y="2535804"/>
            <a:ext cx="485614" cy="4097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30805" y="964538"/>
            <a:ext cx="488752" cy="412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449" name="pasted-image.pdf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5778449" y="806895"/>
            <a:ext cx="415646" cy="5195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50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6794" y="2783948"/>
            <a:ext cx="489085" cy="412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451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1233" y="3001978"/>
            <a:ext cx="489084" cy="412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65824" y="2785196"/>
            <a:ext cx="489084" cy="412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pasted-image.pdf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4316600" y="3636955"/>
            <a:ext cx="381001" cy="31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4" name="pasted-image.pdf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 rot="16200000">
            <a:off x="2687609" y="2510283"/>
            <a:ext cx="228601" cy="203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5" name="pasted-image.pdf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7939135" y="3475948"/>
            <a:ext cx="407887" cy="50985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61985646"/>
      </p:ext>
    </p:extLst>
  </p:cSld>
  <p:clrMapOvr>
    <a:masterClrMapping/>
  </p:clrMapOvr>
  <p:transition xmlns:p14="http://schemas.microsoft.com/office/powerpoint/2010/main" spd="med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4D4D4D"/>
      </a:dk1>
      <a:lt1>
        <a:srgbClr val="FFFFFF"/>
      </a:lt1>
      <a:dk2>
        <a:srgbClr val="A7A7A7"/>
      </a:dk2>
      <a:lt2>
        <a:srgbClr val="535353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25400">
          <a:solidFill>
            <a:srgbClr val="0A6258"/>
          </a:solidFill>
          <a:round/>
          <a:headEnd type="triangle"/>
        </a:ln>
      </a:spPr>
      <a:bodyPr lIns="0" tIns="0" rIns="0" bIns="0"/>
      <a:lstStyle>
        <a:defPPr defTabSz="457200">
          <a:defRPr sz="1200">
            <a:solidFill>
              <a:srgbClr val="000000"/>
            </a:solidFill>
            <a:uFillTx/>
            <a:latin typeface="+mn-lt"/>
            <a:ea typeface="+mn-ea"/>
            <a:cs typeface="+mn-cs"/>
            <a:sym typeface="Helvetica"/>
          </a:defRPr>
        </a:defPPr>
      </a:lstStyle>
    </a:spDef>
    <a:lnDef>
      <a:spPr>
        <a:noFill/>
        <a:ln w="25400" cap="flat">
          <a:solidFill>
            <a:srgbClr val="33928A"/>
          </a:solidFill>
          <a:prstDash val="solid"/>
          <a:round/>
          <a:tailEnd type="triangle"/>
        </a:ln>
        <a:effectLst/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D4D4D"/>
            </a:solidFill>
            <a:effectLst/>
            <a:uFill>
              <a:solidFill>
                <a:srgbClr val="4D4D4D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33928A"/>
          </a:solidFill>
          <a:prstDash val="solid"/>
          <a:round/>
        </a:ln>
        <a:effectLst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D4D4D"/>
            </a:solidFill>
            <a:effectLst/>
            <a:uFill>
              <a:solidFill>
                <a:srgbClr val="4D4D4D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33928A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D4D4D"/>
            </a:solidFill>
            <a:effectLst/>
            <a:uFill>
              <a:solidFill>
                <a:srgbClr val="4D4D4D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26488</TotalTime>
  <Words>1467</Words>
  <Application>Microsoft Macintosh PowerPoint</Application>
  <PresentationFormat>On-screen Show (16:9)</PresentationFormat>
  <Paragraphs>336</Paragraphs>
  <Slides>38</Slides>
  <Notes>32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Default</vt:lpstr>
      <vt:lpstr>API Management Tools</vt:lpstr>
      <vt:lpstr>PowerPoint Presentation</vt:lpstr>
      <vt:lpstr>Microservices Overview</vt:lpstr>
      <vt:lpstr>Microservice</vt:lpstr>
      <vt:lpstr>Monolithic Architectures </vt:lpstr>
      <vt:lpstr>Low Productivity – Communications &amp; Management </vt:lpstr>
      <vt:lpstr>Scaling Monolithic Architectures </vt:lpstr>
      <vt:lpstr>Linear scalability?</vt:lpstr>
      <vt:lpstr>Microservice Architecture</vt:lpstr>
      <vt:lpstr>Right tool for the right job</vt:lpstr>
      <vt:lpstr>Microservice Benefits</vt:lpstr>
      <vt:lpstr>Cool, but I don’t quite get it why do I need it !</vt:lpstr>
      <vt:lpstr>PowerPoint Presentation</vt:lpstr>
      <vt:lpstr>No Free Lunch</vt:lpstr>
      <vt:lpstr>PowerPoint Presentation</vt:lpstr>
      <vt:lpstr>Not Traditional (ESB-centric) SOA</vt:lpstr>
      <vt:lpstr>But Microservices!</vt:lpstr>
      <vt:lpstr>There’s no free lunch</vt:lpstr>
      <vt:lpstr>Spring Cloud Netflix components</vt:lpstr>
      <vt:lpstr>Netflix OSS</vt:lpstr>
      <vt:lpstr>Netflix API Implementation </vt:lpstr>
      <vt:lpstr>API Management </vt:lpstr>
      <vt:lpstr> TYK</vt:lpstr>
      <vt:lpstr>PowerPoint Presentation</vt:lpstr>
      <vt:lpstr>Cloud Benefits - IaaS</vt:lpstr>
      <vt:lpstr>PowerPoint Presentation</vt:lpstr>
      <vt:lpstr>Application Need To</vt:lpstr>
      <vt:lpstr>How An App Looks Like</vt:lpstr>
      <vt:lpstr>12 Factor Apps</vt:lpstr>
      <vt:lpstr>Twelve Factors</vt:lpstr>
      <vt:lpstr>It takes a platform…</vt:lpstr>
      <vt:lpstr>Labs</vt:lpstr>
      <vt:lpstr>PowerPoint Presentation</vt:lpstr>
      <vt:lpstr>Data Exchange Strategy</vt:lpstr>
      <vt:lpstr>Proposed Big Data Application Architecture </vt:lpstr>
      <vt:lpstr>Data As A Service </vt:lpstr>
      <vt:lpstr>Data Exchange Integration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Architecting for Continuous Delivery</dc:title>
  <cp:lastModifiedBy>wangyi</cp:lastModifiedBy>
  <cp:revision>117</cp:revision>
  <dcterms:modified xsi:type="dcterms:W3CDTF">2015-06-24T09:58:08Z</dcterms:modified>
</cp:coreProperties>
</file>